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3" r:id="rId3"/>
    <p:sldId id="284" r:id="rId4"/>
    <p:sldId id="258" r:id="rId5"/>
    <p:sldId id="260" r:id="rId6"/>
    <p:sldId id="273" r:id="rId7"/>
    <p:sldId id="271" r:id="rId8"/>
    <p:sldId id="279" r:id="rId9"/>
    <p:sldId id="275" r:id="rId10"/>
    <p:sldId id="267" r:id="rId11"/>
    <p:sldId id="261" r:id="rId12"/>
    <p:sldId id="263" r:id="rId13"/>
    <p:sldId id="262" r:id="rId14"/>
    <p:sldId id="280" r:id="rId15"/>
    <p:sldId id="285" r:id="rId16"/>
    <p:sldId id="286" r:id="rId17"/>
    <p:sldId id="277" r:id="rId18"/>
    <p:sldId id="269" r:id="rId19"/>
    <p:sldId id="259" r:id="rId20"/>
    <p:sldId id="257" r:id="rId21"/>
    <p:sldId id="266" r:id="rId22"/>
    <p:sldId id="270" r:id="rId23"/>
    <p:sldId id="268" r:id="rId24"/>
    <p:sldId id="281" r:id="rId25"/>
    <p:sldId id="278" r:id="rId26"/>
    <p:sldId id="264" r:id="rId27"/>
    <p:sldId id="265" r:id="rId28"/>
  </p:sldIdLst>
  <p:sldSz cx="12192000" cy="6858000"/>
  <p:notesSz cx="9929813" cy="67976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48" y="8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75777429808282"/>
          <c:y val="0.2002434004929885"/>
          <c:w val="0.68684631833609588"/>
          <c:h val="0.697907954376904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Oszlop3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Munka1!$A$2:$A$5</c:f>
              <c:strCache>
                <c:ptCount val="4"/>
                <c:pt idx="0">
                  <c:v>Telepirányítási gyakorlat</c:v>
                </c:pt>
                <c:pt idx="1">
                  <c:v>Adalékanyagok</c:v>
                </c:pt>
                <c:pt idx="2">
                  <c:v>Takarmányozás</c:v>
                </c:pt>
                <c:pt idx="3">
                  <c:v>Genetikai szelekció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19</c:v>
                </c:pt>
                <c:pt idx="1">
                  <c:v>5</c:v>
                </c:pt>
                <c:pt idx="2">
                  <c:v>15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2B-4A14-A092-808E3B69B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983096608"/>
        <c:axId val="983102048"/>
      </c:barChart>
      <c:catAx>
        <c:axId val="983096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hu-HU"/>
          </a:p>
        </c:txPr>
        <c:crossAx val="983102048"/>
        <c:crosses val="autoZero"/>
        <c:auto val="0"/>
        <c:lblAlgn val="ctr"/>
        <c:lblOffset val="100"/>
        <c:noMultiLvlLbl val="0"/>
      </c:catAx>
      <c:valAx>
        <c:axId val="983102048"/>
        <c:scaling>
          <c:orientation val="minMax"/>
        </c:scaling>
        <c:delete val="0"/>
        <c:axPos val="b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hu-HU" sz="2400" dirty="0"/>
                  <a:t>Metánemisszió %-os csökkenése (CH</a:t>
                </a:r>
                <a:r>
                  <a:rPr lang="hu-HU" sz="2400" baseline="-25000" dirty="0"/>
                  <a:t>4</a:t>
                </a:r>
                <a:r>
                  <a:rPr lang="hu-HU" sz="2400" dirty="0"/>
                  <a:t>/ECM)</a:t>
                </a:r>
              </a:p>
            </c:rich>
          </c:tx>
          <c:layout>
            <c:manualLayout>
              <c:xMode val="edge"/>
              <c:yMode val="edge"/>
              <c:x val="0.24839704327452072"/>
              <c:y val="3.670538966997875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hu-HU"/>
          </a:p>
        </c:txPr>
        <c:crossAx val="983096608"/>
        <c:crosses val="autoZero"/>
        <c:crossBetween val="between"/>
        <c:majorUnit val="5"/>
      </c:valAx>
      <c:spPr>
        <a:noFill/>
        <a:ln w="19050"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latin typeface="Arial Narrow" panose="020B0606020202030204" pitchFamily="34" charset="0"/>
        </a:defRPr>
      </a:pPr>
      <a:endParaRPr lang="hu-H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0.02107</cdr:x>
      <cdr:y>0.92793</cdr:y>
    </cdr:from>
    <cdr:to>
      <cdr:x>0.27689</cdr:x>
      <cdr:y>0.97493</cdr:y>
    </cdr:to>
    <cdr:sp macro="" textlink="">
      <cdr:nvSpPr>
        <cdr:cNvPr id="2" name="Szövegdoboz 2">
          <a:extLst xmlns:a="http://schemas.openxmlformats.org/drawingml/2006/main">
            <a:ext uri="{FF2B5EF4-FFF2-40B4-BE49-F238E27FC236}">
              <a16:creationId xmlns="" xmlns:a16="http://schemas.microsoft.com/office/drawing/2014/main" id="{83FD9235-A3DA-4FB6-BCDB-1871D1D35802}"/>
            </a:ext>
          </a:extLst>
        </cdr:cNvPr>
        <cdr:cNvSpPr txBox="1"/>
      </cdr:nvSpPr>
      <cdr:spPr>
        <a:xfrm xmlns:a="http://schemas.openxmlformats.org/drawingml/2006/main">
          <a:off x="256868" y="5469476"/>
          <a:ext cx="311901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Jelmagyarázat: ECM – </a:t>
          </a:r>
          <a:r>
            <a:rPr lang="hu-HU" sz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Energy</a:t>
          </a:r>
          <a:r>
            <a:rPr lang="hu-HU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hu-HU" sz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Corrected</a:t>
          </a:r>
          <a:r>
            <a:rPr lang="hu-HU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hu-HU" sz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Milk</a:t>
          </a:r>
          <a:r>
            <a:rPr lang="hu-HU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hu-HU" sz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yield</a:t>
          </a:r>
          <a:endParaRPr lang="hu-HU" sz="1200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0.65076</cdr:x>
      <cdr:y>0.91644</cdr:y>
    </cdr:from>
    <cdr:to>
      <cdr:x>1</cdr:x>
      <cdr:y>0.96866</cdr:y>
    </cdr:to>
    <cdr:sp macro="" textlink="">
      <cdr:nvSpPr>
        <cdr:cNvPr id="3" name="Szövegdoboz 3"/>
        <cdr:cNvSpPr txBox="1"/>
      </cdr:nvSpPr>
      <cdr:spPr>
        <a:xfrm xmlns:a="http://schemas.openxmlformats.org/drawingml/2006/main">
          <a:off x="7934038" y="5401753"/>
          <a:ext cx="425796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hu-H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b="1" dirty="0">
              <a:latin typeface="Arial Narrow" panose="020B0606020202030204" pitchFamily="34" charset="0"/>
            </a:rPr>
            <a:t>Forrás: http://dx.doi.org/103168/jds.2013-7234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4001" cy="341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23495" y="0"/>
            <a:ext cx="4304001" cy="341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4EBFB-D52C-45C5-8882-F7C7913DEC62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4001" cy="341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23495" y="6456433"/>
            <a:ext cx="4304001" cy="341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AEAE9-D787-497B-AF37-A567703253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9979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4001" cy="341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3495" y="0"/>
            <a:ext cx="4304001" cy="341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E130D-9F5F-4345-9459-D39D51E1EF55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518" y="3271143"/>
            <a:ext cx="7944778" cy="26766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456433"/>
            <a:ext cx="4304001" cy="341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3495" y="6456433"/>
            <a:ext cx="4304001" cy="341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19088-A6AD-4702-BBDA-E6DE2C9413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672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992958" y="3227845"/>
            <a:ext cx="7943828" cy="30579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09588"/>
            <a:ext cx="4529138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874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681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960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554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8923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6439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4081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520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740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434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43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896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42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404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425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284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54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295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52854" y="1521071"/>
            <a:ext cx="10858500" cy="3273896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/>
              <a:t>LEHETŐSÉGEK AZ ÜVEGHÁZHATÁSÚ GÁZOK KIBOCSÁTÁSÁNAK CSÖKKENTÉSÉRE AZ ÁLLATTENYÉSZTÉSBEN</a:t>
            </a:r>
            <a:br>
              <a:rPr lang="hu-HU" sz="3600" b="1" dirty="0" smtClean="0"/>
            </a:b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2800" b="1" dirty="0" smtClean="0"/>
              <a:t>DR. BÉRI BÉLA</a:t>
            </a:r>
            <a:br>
              <a:rPr lang="hu-HU" sz="2800" b="1" dirty="0" smtClean="0"/>
            </a:br>
            <a:r>
              <a:rPr lang="hu-HU" sz="2800" b="1" dirty="0" smtClean="0"/>
              <a:t>DE MÉK, ÁLLATTENYÉSZTÉSI TANSZÉK</a:t>
            </a:r>
            <a:endParaRPr lang="hu-HU" sz="2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27567" y="5073162"/>
            <a:ext cx="8915399" cy="487600"/>
          </a:xfrm>
        </p:spPr>
        <p:txBody>
          <a:bodyPr/>
          <a:lstStyle/>
          <a:p>
            <a:pPr algn="ctr"/>
            <a:r>
              <a:rPr lang="hu-HU" b="1" dirty="0" smtClean="0"/>
              <a:t>DEBRECEN, 2021. </a:t>
            </a:r>
            <a:r>
              <a:rPr lang="hu-HU" b="1" dirty="0" smtClean="0"/>
              <a:t>árpilis 21.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7725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52954" y="325171"/>
            <a:ext cx="9293469" cy="1280890"/>
          </a:xfrm>
        </p:spPr>
        <p:txBody>
          <a:bodyPr/>
          <a:lstStyle/>
          <a:p>
            <a:pPr algn="ctr"/>
            <a:r>
              <a:rPr lang="hu-HU" b="1" dirty="0" smtClean="0"/>
              <a:t>A LEGELTETÉS SZEREPE A BIODIVERZITÁSBAN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01088" y="1837798"/>
            <a:ext cx="8915400" cy="4047392"/>
          </a:xfrm>
        </p:spPr>
        <p:txBody>
          <a:bodyPr>
            <a:normAutofit/>
          </a:bodyPr>
          <a:lstStyle/>
          <a:p>
            <a:pPr algn="just"/>
            <a:r>
              <a:rPr lang="hu-HU" sz="2400" b="1" dirty="0" smtClean="0"/>
              <a:t>Az abrakfogyasztók (sertés, baromfi) az ember </a:t>
            </a:r>
            <a:r>
              <a:rPr lang="hu-HU" sz="2400" b="1" dirty="0" err="1" smtClean="0"/>
              <a:t>táplálékkonkurensei</a:t>
            </a:r>
            <a:endParaRPr lang="hu-HU" sz="2400" b="1" dirty="0" smtClean="0"/>
          </a:p>
          <a:p>
            <a:pPr algn="just"/>
            <a:r>
              <a:rPr lang="hu-HU" sz="2400" b="1" dirty="0" smtClean="0"/>
              <a:t>Az összes takarmánytermő terület fele legelő és nagyrészt gyenge minőségű</a:t>
            </a:r>
          </a:p>
          <a:p>
            <a:pPr algn="just"/>
            <a:r>
              <a:rPr lang="hu-HU" sz="2400" b="1" dirty="0" smtClean="0"/>
              <a:t>A legelőt meghatározóan csak a kérődző hasznosítja</a:t>
            </a:r>
          </a:p>
          <a:p>
            <a:pPr algn="just"/>
            <a:r>
              <a:rPr lang="hu-HU" sz="2400" b="1" dirty="0" smtClean="0"/>
              <a:t>Legelő állat – trágya – rovar – madár</a:t>
            </a:r>
          </a:p>
          <a:p>
            <a:pPr algn="just"/>
            <a:r>
              <a:rPr lang="hu-HU" sz="2400" b="1" dirty="0" smtClean="0"/>
              <a:t>Nincs állat – bozótosodás – allergén növények – gépi betakarítás</a:t>
            </a:r>
          </a:p>
          <a:p>
            <a:pPr algn="just"/>
            <a:r>
              <a:rPr lang="hu-HU" sz="2400" b="1" dirty="0" smtClean="0"/>
              <a:t>A legelőgazdálkodás hazai helyzete</a:t>
            </a:r>
          </a:p>
          <a:p>
            <a:pPr algn="just"/>
            <a:endParaRPr lang="hu-HU" sz="24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219" y="5027780"/>
            <a:ext cx="2761151" cy="17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05709" y="624110"/>
            <a:ext cx="9798904" cy="1280890"/>
          </a:xfrm>
        </p:spPr>
        <p:txBody>
          <a:bodyPr/>
          <a:lstStyle/>
          <a:p>
            <a:pPr algn="ctr"/>
            <a:r>
              <a:rPr lang="hu-HU" b="1" dirty="0" smtClean="0"/>
              <a:t>AZ ÁLLATI FEHÉRJE SZEREPE A TÁPLÁLKOZÁSBAN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5708" y="2133600"/>
            <a:ext cx="9311053" cy="4108938"/>
          </a:xfrm>
        </p:spPr>
        <p:txBody>
          <a:bodyPr>
            <a:noAutofit/>
          </a:bodyPr>
          <a:lstStyle/>
          <a:p>
            <a:r>
              <a:rPr lang="hu-HU" sz="2400" b="1" dirty="0" smtClean="0"/>
              <a:t>Az evolúció során bekövetkezett változás</a:t>
            </a:r>
          </a:p>
          <a:p>
            <a:pPr lvl="1"/>
            <a:r>
              <a:rPr lang="hu-HU" sz="2400" b="1" dirty="0" smtClean="0"/>
              <a:t>Az emésztőtraktus rövidülése</a:t>
            </a:r>
          </a:p>
          <a:p>
            <a:pPr lvl="1"/>
            <a:r>
              <a:rPr lang="hu-HU" sz="2400" b="1" dirty="0" smtClean="0"/>
              <a:t>Lecsökkent rostemésztés</a:t>
            </a:r>
          </a:p>
          <a:p>
            <a:pPr lvl="1"/>
            <a:r>
              <a:rPr lang="hu-HU" sz="2400" b="1" dirty="0" smtClean="0"/>
              <a:t>Az agyfejlődés növekedése – energiaigény</a:t>
            </a:r>
          </a:p>
          <a:p>
            <a:pPr lvl="1"/>
            <a:r>
              <a:rPr lang="hu-HU" sz="2400" b="1" dirty="0" smtClean="0"/>
              <a:t>Teljes biológiai értékű tápanyag-szükséglet</a:t>
            </a:r>
          </a:p>
          <a:p>
            <a:r>
              <a:rPr lang="hu-HU" sz="2400" b="1" dirty="0" smtClean="0"/>
              <a:t>1,5 millió éve az ember húsfogyasztó</a:t>
            </a:r>
          </a:p>
          <a:p>
            <a:r>
              <a:rPr lang="hu-HU" sz="2400" b="1" dirty="0" smtClean="0"/>
              <a:t>A-, B-vitamin-, kalcium-, vas-, cink-szükséglet kielégítése</a:t>
            </a:r>
          </a:p>
          <a:p>
            <a:r>
              <a:rPr lang="hu-HU" sz="2400" b="1" dirty="0" smtClean="0"/>
              <a:t>A testi fejlődés növekedési intenzitása – testmagasság</a:t>
            </a:r>
          </a:p>
          <a:p>
            <a:pPr marL="457200" lvl="1" indent="0">
              <a:buNone/>
            </a:pPr>
            <a:endParaRPr lang="hu-HU" sz="24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827" y="17573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1555" y="624110"/>
            <a:ext cx="9623058" cy="128089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AZ ÁLLATI FEHÉRJE FOGYASZTÁS FORRÁSAI A VILÁGON AZ ELMÚLT 50 ÉVBEN (KG/FŐ)</a:t>
            </a:r>
            <a:endParaRPr lang="hu-HU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899824"/>
              </p:ext>
            </p:extLst>
          </p:nvPr>
        </p:nvGraphicFramePr>
        <p:xfrm>
          <a:off x="1784840" y="2209800"/>
          <a:ext cx="962305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8902"/>
                <a:gridCol w="2900014"/>
                <a:gridCol w="2544142"/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ÁLLATI FEHÉRJE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1964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2015</a:t>
                      </a:r>
                      <a:endParaRPr lang="hu-HU" sz="2400" b="1" dirty="0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TEJ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74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83</a:t>
                      </a:r>
                      <a:endParaRPr lang="hu-HU" sz="2400" b="1" dirty="0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MARHAHÚS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10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10,1</a:t>
                      </a:r>
                      <a:endParaRPr lang="hu-HU" sz="2400" b="1" dirty="0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SERTÉSHÚS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9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15</a:t>
                      </a:r>
                      <a:endParaRPr lang="hu-HU" sz="2400" b="1" dirty="0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BAROMFIHÚS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3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14</a:t>
                      </a:r>
                      <a:endParaRPr lang="hu-HU" sz="2400" b="1" dirty="0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i="1" dirty="0" smtClean="0"/>
                        <a:t>ÖSSZES HÚSFOGYASZTÁS</a:t>
                      </a:r>
                      <a:endParaRPr lang="hu-HU" sz="2400" b="1" i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1" dirty="0" smtClean="0"/>
                        <a:t>24</a:t>
                      </a:r>
                      <a:endParaRPr lang="hu-HU" sz="2400" b="1" i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1" dirty="0" smtClean="0"/>
                        <a:t>41</a:t>
                      </a:r>
                      <a:endParaRPr lang="hu-HU" sz="2400" b="1" i="1" dirty="0"/>
                    </a:p>
                  </a:txBody>
                  <a:tcPr marL="77525" marR="77525"/>
                </a:tc>
              </a:tr>
            </a:tbl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828" y="515229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15293" y="817541"/>
            <a:ext cx="9324120" cy="1280890"/>
          </a:xfrm>
        </p:spPr>
        <p:txBody>
          <a:bodyPr/>
          <a:lstStyle/>
          <a:p>
            <a:pPr algn="ctr"/>
            <a:r>
              <a:rPr lang="hu-HU" b="1" dirty="0" smtClean="0"/>
              <a:t>AZ ÁLLATI FEHÉRJE FOGYASZTÁS JÖVEDELEMKATEGÓRIÁK SZERINT</a:t>
            </a:r>
            <a:endParaRPr lang="hu-HU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475853"/>
              </p:ext>
            </p:extLst>
          </p:nvPr>
        </p:nvGraphicFramePr>
        <p:xfrm>
          <a:off x="1618577" y="2740268"/>
          <a:ext cx="951755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8715"/>
                <a:gridCol w="1670539"/>
                <a:gridCol w="1600200"/>
                <a:gridCol w="1578099"/>
              </a:tblGrid>
              <a:tr h="370840">
                <a:tc>
                  <a:txBody>
                    <a:bodyPr/>
                    <a:lstStyle/>
                    <a:p>
                      <a:endParaRPr lang="hu-HU" sz="20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ALACSONY</a:t>
                      </a:r>
                      <a:endParaRPr lang="hu-HU" sz="20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MAGAS</a:t>
                      </a:r>
                      <a:endParaRPr lang="hu-HU" sz="20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ÁTLAGOS</a:t>
                      </a:r>
                      <a:endParaRPr lang="hu-HU" sz="2000" b="1" dirty="0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GDP (USD/fő/év)</a:t>
                      </a:r>
                      <a:endParaRPr lang="hu-HU" sz="20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566</a:t>
                      </a:r>
                      <a:endParaRPr lang="hu-HU" sz="20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41.000</a:t>
                      </a:r>
                      <a:endParaRPr lang="hu-HU" sz="20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9.400</a:t>
                      </a:r>
                      <a:endParaRPr lang="hu-HU" sz="2000" b="1" dirty="0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ÖSSZES ENERGIA (kcal/fő/nap)</a:t>
                      </a:r>
                      <a:endParaRPr lang="hu-HU" sz="20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2.300</a:t>
                      </a:r>
                      <a:endParaRPr lang="hu-HU" sz="20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3.300</a:t>
                      </a:r>
                      <a:endParaRPr lang="hu-HU" sz="20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2.800</a:t>
                      </a:r>
                      <a:endParaRPr lang="hu-HU" sz="2000" b="1" dirty="0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ÖSSZES FEHÉRJE (g/fő/nap)</a:t>
                      </a:r>
                      <a:endParaRPr lang="hu-HU" sz="20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58</a:t>
                      </a:r>
                      <a:endParaRPr lang="hu-HU" sz="20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104</a:t>
                      </a:r>
                      <a:endParaRPr lang="hu-HU" sz="20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80</a:t>
                      </a:r>
                      <a:endParaRPr lang="hu-HU" sz="2000" b="1" dirty="0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ÁLLATI EREDETŰ FEHÉRJE (g/fő/nap)</a:t>
                      </a:r>
                      <a:endParaRPr lang="hu-HU" sz="20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13</a:t>
                      </a:r>
                      <a:endParaRPr lang="hu-HU" sz="20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62</a:t>
                      </a:r>
                      <a:endParaRPr lang="hu-HU" sz="20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31</a:t>
                      </a:r>
                      <a:endParaRPr lang="hu-HU" sz="2000" b="1" dirty="0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HÚSFEHÉRJE FOGYASZTÁS (g/nap)</a:t>
                      </a:r>
                      <a:endParaRPr lang="hu-HU" sz="20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6</a:t>
                      </a:r>
                      <a:endParaRPr lang="hu-HU" sz="20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30</a:t>
                      </a:r>
                      <a:endParaRPr lang="hu-HU" sz="20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15</a:t>
                      </a:r>
                      <a:endParaRPr lang="hu-HU" sz="2000" b="1" dirty="0"/>
                    </a:p>
                  </a:txBody>
                  <a:tcPr marL="77525" marR="77525"/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618577" y="5695950"/>
            <a:ext cx="9517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MAGYARORSZÁG: 22.000 USD, 52 g ÁLLATI FEHÉRJE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9213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65387" y="615318"/>
            <a:ext cx="9303067" cy="1020051"/>
          </a:xfrm>
        </p:spPr>
        <p:txBody>
          <a:bodyPr/>
          <a:lstStyle/>
          <a:p>
            <a:pPr algn="ctr"/>
            <a:r>
              <a:rPr lang="hu-HU" b="1" dirty="0" smtClean="0"/>
              <a:t>AZ ÁLLATI FEHÉRJEPÓTLÁS LEHETŐSÉGEI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58768" y="1761391"/>
            <a:ext cx="9439225" cy="4407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b="1" dirty="0" smtClean="0"/>
              <a:t>Tej</a:t>
            </a:r>
          </a:p>
          <a:p>
            <a:r>
              <a:rPr lang="hu-HU" sz="2000" b="1" dirty="0" smtClean="0"/>
              <a:t>Növényi tej</a:t>
            </a:r>
          </a:p>
          <a:p>
            <a:pPr lvl="1"/>
            <a:r>
              <a:rPr lang="hu-HU" sz="2000" b="1" dirty="0" smtClean="0"/>
              <a:t>Energiában gazdagabb, fehérjében kevesebb</a:t>
            </a:r>
          </a:p>
          <a:p>
            <a:pPr lvl="1"/>
            <a:r>
              <a:rPr lang="hu-HU" sz="2000" b="1" dirty="0" smtClean="0"/>
              <a:t>Kevesebb mikroelem, rosszabb kalcium hasznosulás</a:t>
            </a:r>
          </a:p>
          <a:p>
            <a:pPr lvl="1"/>
            <a:r>
              <a:rPr lang="hu-HU" sz="2000" b="1" dirty="0" smtClean="0"/>
              <a:t>Gabona, hüvelyes, mogyoró</a:t>
            </a:r>
          </a:p>
          <a:p>
            <a:pPr lvl="1"/>
            <a:r>
              <a:rPr lang="hu-HU" sz="2000" b="1" dirty="0" smtClean="0"/>
              <a:t>70 % szója alapú</a:t>
            </a:r>
          </a:p>
          <a:p>
            <a:r>
              <a:rPr lang="hu-HU" sz="2000" b="1" dirty="0" smtClean="0"/>
              <a:t>GMO segítségével élesztő termeli a </a:t>
            </a:r>
            <a:r>
              <a:rPr lang="hu-HU" sz="2000" b="1" dirty="0" err="1" smtClean="0"/>
              <a:t>laktáz</a:t>
            </a:r>
            <a:r>
              <a:rPr lang="hu-HU" sz="2000" b="1" dirty="0" smtClean="0"/>
              <a:t>, koleszterin stb. mentes tejet</a:t>
            </a:r>
          </a:p>
          <a:p>
            <a:r>
              <a:rPr lang="hu-HU" sz="2000" b="1" dirty="0" smtClean="0"/>
              <a:t>Őssejt alapú – emlőmirigy sejt táplálása</a:t>
            </a:r>
          </a:p>
        </p:txBody>
      </p:sp>
    </p:spTree>
    <p:extLst>
      <p:ext uri="{BB962C8B-B14F-4D97-AF65-F5344CB8AC3E}">
        <p14:creationId xmlns:p14="http://schemas.microsoft.com/office/powerpoint/2010/main" val="4250153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8300" y="2105025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/>
              <a:t>Marhahús</a:t>
            </a:r>
          </a:p>
          <a:p>
            <a:r>
              <a:rPr lang="hu-HU" sz="2000" b="1" dirty="0"/>
              <a:t>Növényi eredetű</a:t>
            </a:r>
          </a:p>
          <a:p>
            <a:pPr lvl="1"/>
            <a:r>
              <a:rPr lang="hu-HU" sz="2000" b="1" dirty="0"/>
              <a:t>Kedvezőtlenebb </a:t>
            </a:r>
            <a:r>
              <a:rPr lang="hu-HU" sz="2000" b="1" dirty="0" err="1"/>
              <a:t>aminósav</a:t>
            </a:r>
            <a:r>
              <a:rPr lang="hu-HU" sz="2000" b="1" dirty="0"/>
              <a:t> arány</a:t>
            </a:r>
          </a:p>
          <a:p>
            <a:pPr lvl="1"/>
            <a:r>
              <a:rPr lang="hu-HU" sz="2000" b="1" dirty="0"/>
              <a:t>Borsó, rizs, szójafehérje</a:t>
            </a:r>
          </a:p>
          <a:p>
            <a:r>
              <a:rPr lang="hu-HU" sz="2000" b="1" dirty="0"/>
              <a:t>GMO segítségével élesztőgomba által húsfehérje előállítás</a:t>
            </a:r>
          </a:p>
          <a:p>
            <a:r>
              <a:rPr lang="hu-HU" sz="2000" b="1" dirty="0"/>
              <a:t>Őssejt alapú – </a:t>
            </a:r>
            <a:r>
              <a:rPr lang="hu-HU" sz="2000" b="1" dirty="0" err="1"/>
              <a:t>bioreaktorban</a:t>
            </a:r>
            <a:r>
              <a:rPr lang="hu-HU" sz="2000" b="1" dirty="0"/>
              <a:t> táplálás</a:t>
            </a:r>
          </a:p>
          <a:p>
            <a:pPr lvl="1"/>
            <a:r>
              <a:rPr lang="hu-HU" sz="2000" b="1" dirty="0"/>
              <a:t>Nagy energiaigény</a:t>
            </a:r>
          </a:p>
          <a:p>
            <a:r>
              <a:rPr lang="hu-HU" sz="2000" b="1" dirty="0"/>
              <a:t>3D-s megoldás</a:t>
            </a:r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088100" y="614585"/>
            <a:ext cx="8911687" cy="1280890"/>
          </a:xfrm>
        </p:spPr>
        <p:txBody>
          <a:bodyPr/>
          <a:lstStyle/>
          <a:p>
            <a:pPr algn="ctr"/>
            <a:r>
              <a:rPr lang="hu-HU" b="1" dirty="0" smtClean="0"/>
              <a:t>AZ ÁLLATI FEHÉRJEPÓTLÁS LEHETŐSÉGEI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653164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71625" y="1790699"/>
            <a:ext cx="9409112" cy="4314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b="1" dirty="0" smtClean="0"/>
              <a:t>Rovarfehérjék</a:t>
            </a:r>
          </a:p>
          <a:p>
            <a:r>
              <a:rPr lang="hu-HU" sz="2000" b="1" dirty="0" smtClean="0"/>
              <a:t>Korlátlan mennyiség, területi hatékonyság, kedvező fehérje-tartalom, melléktermék hasznosítás</a:t>
            </a:r>
          </a:p>
          <a:p>
            <a:r>
              <a:rPr lang="hu-HU" sz="2000" b="1" dirty="0" smtClean="0"/>
              <a:t>Rovarfajok</a:t>
            </a:r>
          </a:p>
          <a:p>
            <a:pPr lvl="1"/>
            <a:r>
              <a:rPr lang="hu-HU" sz="2000" b="1" dirty="0" smtClean="0"/>
              <a:t>Fekete katonalégy, lisztbogár, házi tücsök, sáska stb.</a:t>
            </a:r>
          </a:p>
          <a:p>
            <a:r>
              <a:rPr lang="hu-HU" sz="2000" b="1" dirty="0" smtClean="0"/>
              <a:t>Takarmányozásra</a:t>
            </a:r>
          </a:p>
          <a:p>
            <a:pPr lvl="1"/>
            <a:r>
              <a:rPr lang="hu-HU" sz="2000" b="1" dirty="0" smtClean="0"/>
              <a:t>Halak, háziállatok</a:t>
            </a:r>
          </a:p>
          <a:p>
            <a:pPr lvl="1"/>
            <a:r>
              <a:rPr lang="hu-HU" sz="2000" b="1" dirty="0" smtClean="0"/>
              <a:t>Sertés, baromfi</a:t>
            </a:r>
          </a:p>
          <a:p>
            <a:r>
              <a:rPr lang="hu-HU" sz="2000" b="1" dirty="0" smtClean="0"/>
              <a:t>Élelmiszerként</a:t>
            </a:r>
          </a:p>
          <a:p>
            <a:pPr lvl="1"/>
            <a:r>
              <a:rPr lang="hu-HU" sz="2000" b="1" dirty="0" smtClean="0"/>
              <a:t>2 milliárd ember fogyaszt</a:t>
            </a:r>
          </a:p>
          <a:p>
            <a:pPr lvl="1"/>
            <a:endParaRPr lang="hu-HU" sz="2000" b="1" dirty="0" smtClean="0"/>
          </a:p>
          <a:p>
            <a:pPr lvl="1"/>
            <a:endParaRPr lang="hu-HU" sz="2000" b="1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926175" y="624110"/>
            <a:ext cx="8911687" cy="1280890"/>
          </a:xfrm>
        </p:spPr>
        <p:txBody>
          <a:bodyPr/>
          <a:lstStyle/>
          <a:p>
            <a:pPr algn="ctr"/>
            <a:r>
              <a:rPr lang="hu-HU" b="1" dirty="0" smtClean="0"/>
              <a:t>AZ ÁLLATI FEHÉRJEPÓTLÁS LEHETŐSÉGEI</a:t>
            </a:r>
            <a:endParaRPr lang="hu-HU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074" y="3105149"/>
            <a:ext cx="2670403" cy="149542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846" y="4719013"/>
            <a:ext cx="2435904" cy="161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2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/>
          <p:nvPr/>
        </p:nvSpPr>
        <p:spPr>
          <a:xfrm>
            <a:off x="1037491" y="193431"/>
            <a:ext cx="1103141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AZ EGYES MÓDSZEREK BECSÜLT MAXIMÁLIS HATÉKONYSÁGA A</a:t>
            </a:r>
            <a:endParaRPr lang="hu-HU" sz="2400" dirty="0" smtClean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METÁNEMISSZIÓ CSÖKKENTÉSÉRE (</a:t>
            </a:r>
            <a:r>
              <a:rPr lang="hu-HU" sz="2400" b="1" i="1" u="none" strike="noStrike" cap="none" dirty="0" smtClean="0">
                <a:latin typeface="Arial"/>
                <a:ea typeface="Arial"/>
                <a:cs typeface="Arial"/>
                <a:sym typeface="Arial"/>
              </a:rPr>
              <a:t>IN VIVO </a:t>
            </a:r>
            <a:r>
              <a:rPr lang="hu-HU" sz="2400" b="1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VIZSGÁLAT)</a:t>
            </a:r>
            <a:endParaRPr lang="hu-HU" sz="2400" dirty="0"/>
          </a:p>
        </p:txBody>
      </p:sp>
      <p:graphicFrame>
        <p:nvGraphicFramePr>
          <p:cNvPr id="116" name="Google Shape;116;p7"/>
          <p:cNvGraphicFramePr/>
          <p:nvPr>
            <p:extLst>
              <p:ext uri="{D42A27DB-BD31-4B8C-83A1-F6EECF244321}">
                <p14:modId xmlns:p14="http://schemas.microsoft.com/office/powerpoint/2010/main" val="3598291590"/>
              </p:ext>
            </p:extLst>
          </p:nvPr>
        </p:nvGraphicFramePr>
        <p:xfrm>
          <a:off x="1037491" y="1160584"/>
          <a:ext cx="10912719" cy="524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3481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0539" y="624110"/>
            <a:ext cx="9834074" cy="1280890"/>
          </a:xfrm>
        </p:spPr>
        <p:txBody>
          <a:bodyPr/>
          <a:lstStyle/>
          <a:p>
            <a:pPr algn="ctr"/>
            <a:r>
              <a:rPr lang="hu-HU" b="1" dirty="0" smtClean="0"/>
              <a:t>A GENETIKAI FEJLŐDÉS HATÁSA A TERMELÉSRE ÉS A KÖRNYEZETRE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6212" y="2107223"/>
            <a:ext cx="9465042" cy="3777622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Egy liter tej előállításához szükséges fehérje, energia - 70%-os csökkenés</a:t>
            </a:r>
          </a:p>
          <a:p>
            <a:r>
              <a:rPr lang="hu-HU" sz="2000" b="1" dirty="0" smtClean="0"/>
              <a:t>Foszfor kibocsátás – 70%-os csökkenés</a:t>
            </a:r>
          </a:p>
          <a:p>
            <a:r>
              <a:rPr lang="hu-HU" sz="2000" b="1" dirty="0" smtClean="0"/>
              <a:t>A 143 millió hektár takarmánytermő terület mára 13 millióra csökkent</a:t>
            </a:r>
          </a:p>
          <a:p>
            <a:r>
              <a:rPr lang="hu-HU" sz="2000" b="1" dirty="0" smtClean="0"/>
              <a:t>A </a:t>
            </a:r>
            <a:r>
              <a:rPr lang="hu-HU" sz="2000" b="1" dirty="0" err="1" smtClean="0"/>
              <a:t>karbonlábnyom</a:t>
            </a:r>
            <a:r>
              <a:rPr lang="hu-HU" sz="2000" b="1" dirty="0" smtClean="0"/>
              <a:t> 64%-kal csökken</a:t>
            </a:r>
          </a:p>
          <a:p>
            <a:endParaRPr lang="hu-HU" sz="20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853" y="4161692"/>
            <a:ext cx="3036277" cy="216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84839" y="580148"/>
            <a:ext cx="9596681" cy="1280890"/>
          </a:xfrm>
        </p:spPr>
        <p:txBody>
          <a:bodyPr/>
          <a:lstStyle/>
          <a:p>
            <a:pPr algn="ctr"/>
            <a:r>
              <a:rPr lang="hu-HU" b="1" dirty="0" smtClean="0"/>
              <a:t>A METÁNKIBOCSÁTÁS CSÖKKENTÉSÉNEK GENETIKAI LEHETŐSÉGEI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45223" y="2599592"/>
            <a:ext cx="10124220" cy="4829908"/>
          </a:xfrm>
        </p:spPr>
        <p:txBody>
          <a:bodyPr>
            <a:noAutofit/>
          </a:bodyPr>
          <a:lstStyle/>
          <a:p>
            <a:r>
              <a:rPr lang="hu-HU" sz="2600" b="1" dirty="0" smtClean="0"/>
              <a:t>Fajlagos termelés növelés</a:t>
            </a:r>
          </a:p>
          <a:p>
            <a:pPr lvl="1"/>
            <a:r>
              <a:rPr lang="hu-HU" sz="2400" b="1" dirty="0" smtClean="0"/>
              <a:t>Az egy egyedre jutó tej- és hústermelés</a:t>
            </a:r>
          </a:p>
          <a:p>
            <a:r>
              <a:rPr lang="hu-HU" sz="2600" b="1" dirty="0" smtClean="0"/>
              <a:t>Biotechnika, biotechnológia</a:t>
            </a:r>
          </a:p>
          <a:p>
            <a:r>
              <a:rPr lang="hu-HU" sz="2600" b="1" dirty="0" smtClean="0"/>
              <a:t>GMO – nemzetközi hazai helyzet</a:t>
            </a:r>
          </a:p>
          <a:p>
            <a:endParaRPr lang="hu-HU" sz="2600" b="1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72" y="2523392"/>
            <a:ext cx="3331198" cy="221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722487" y="3103540"/>
            <a:ext cx="8911687" cy="7826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4400" b="1" dirty="0" smtClean="0"/>
              <a:t>ÁLLATTENYÉSZTÉS</a:t>
            </a:r>
            <a:endParaRPr lang="hu-HU" sz="4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22487" y="945884"/>
            <a:ext cx="429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KÖRNYEZETVÉDŐK</a:t>
            </a:r>
            <a:endParaRPr lang="hu-HU" sz="36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519374" y="945885"/>
            <a:ext cx="4435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TERMÉSZETVÉDŐK</a:t>
            </a:r>
            <a:endParaRPr lang="hu-HU" sz="36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4565741" y="5397524"/>
            <a:ext cx="3279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ÁLLATVÉDŐK</a:t>
            </a:r>
            <a:endParaRPr lang="hu-HU" sz="3600" b="1" dirty="0"/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3006969" y="1758462"/>
            <a:ext cx="2233246" cy="1072661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>
            <a:off x="6953250" y="1682262"/>
            <a:ext cx="1784045" cy="1148861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stCxn id="6" idx="0"/>
            <a:endCxn id="2" idx="2"/>
          </p:cNvCxnSpPr>
          <p:nvPr/>
        </p:nvCxnSpPr>
        <p:spPr>
          <a:xfrm flipH="1" flipV="1">
            <a:off x="6178331" y="3886200"/>
            <a:ext cx="27176" cy="1511324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90" y="4437404"/>
            <a:ext cx="3340659" cy="175384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5" y="4437404"/>
            <a:ext cx="2363546" cy="192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26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3101" y="624110"/>
            <a:ext cx="9561512" cy="128089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TEJTERMELÉS (FELHASZNÁLÁS 1 MILLIÁRD LITER TEJ ELŐÁLLÍTÁSÁRA VETÍTVE)</a:t>
            </a:r>
            <a:endParaRPr lang="hu-HU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36123"/>
              </p:ext>
            </p:extLst>
          </p:nvPr>
        </p:nvGraphicFramePr>
        <p:xfrm>
          <a:off x="923193" y="1987061"/>
          <a:ext cx="1034561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5915"/>
                <a:gridCol w="2549769"/>
                <a:gridCol w="2669930"/>
              </a:tblGrid>
              <a:tr h="270950">
                <a:tc>
                  <a:txBody>
                    <a:bodyPr/>
                    <a:lstStyle/>
                    <a:p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1944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2007</a:t>
                      </a:r>
                      <a:endParaRPr lang="hu-H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Tejtermelés (milliárd kg)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53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84</a:t>
                      </a:r>
                      <a:endParaRPr lang="hu-H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Tejelő tehén (ezer)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415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93</a:t>
                      </a:r>
                      <a:endParaRPr lang="hu-H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Takarmány felhasználás (10</a:t>
                      </a:r>
                      <a:r>
                        <a:rPr lang="hu-HU" sz="2400" b="1" baseline="30000" dirty="0" smtClean="0"/>
                        <a:t>9 </a:t>
                      </a:r>
                      <a:r>
                        <a:rPr lang="hu-HU" sz="2400" b="1" baseline="0" dirty="0" smtClean="0"/>
                        <a:t>kg)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8,2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1,8</a:t>
                      </a:r>
                      <a:endParaRPr lang="hu-H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Vízfelhasználás (10</a:t>
                      </a:r>
                      <a:r>
                        <a:rPr lang="hu-HU" sz="2400" b="1" baseline="30000" dirty="0" smtClean="0"/>
                        <a:t>9 </a:t>
                      </a:r>
                      <a:r>
                        <a:rPr lang="hu-HU" sz="2400" b="1" baseline="0" dirty="0" smtClean="0"/>
                        <a:t>l)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10,7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3,8</a:t>
                      </a:r>
                      <a:endParaRPr lang="hu-H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Trágyatermelés (10</a:t>
                      </a:r>
                      <a:r>
                        <a:rPr lang="hu-HU" sz="2400" b="1" baseline="30000" dirty="0" smtClean="0"/>
                        <a:t>9 </a:t>
                      </a:r>
                      <a:r>
                        <a:rPr lang="hu-HU" sz="2400" b="1" baseline="0" dirty="0" smtClean="0"/>
                        <a:t>kg)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7,8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1,9</a:t>
                      </a:r>
                      <a:endParaRPr lang="hu-H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err="1" smtClean="0"/>
                        <a:t>Karbonlábnyom</a:t>
                      </a:r>
                      <a:r>
                        <a:rPr lang="hu-HU" sz="2400" b="1" dirty="0" smtClean="0"/>
                        <a:t> (10</a:t>
                      </a:r>
                      <a:r>
                        <a:rPr lang="hu-HU" sz="2400" b="1" baseline="30000" dirty="0" smtClean="0"/>
                        <a:t>9 </a:t>
                      </a:r>
                      <a:r>
                        <a:rPr lang="hu-HU" sz="2400" b="1" baseline="0" dirty="0" smtClean="0"/>
                        <a:t>kg)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3,66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1,35</a:t>
                      </a:r>
                      <a:endParaRPr lang="hu-H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92" y="5359550"/>
            <a:ext cx="1895841" cy="142005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81" y="5269522"/>
            <a:ext cx="1774863" cy="14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55248" y="509810"/>
            <a:ext cx="967581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A TERMELÉS INTENZITÁSÁNAK HATÁSA AZ ÜVEGHÁZHATÁSÚ GÁZOK KIBOCSÁTÁSÁRA (USA)</a:t>
            </a:r>
            <a:endParaRPr lang="hu-HU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976870"/>
              </p:ext>
            </p:extLst>
          </p:nvPr>
        </p:nvGraphicFramePr>
        <p:xfrm>
          <a:off x="1310053" y="2428436"/>
          <a:ext cx="973973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3794"/>
                <a:gridCol w="1643265"/>
                <a:gridCol w="2072679"/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PARAMÉTER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1940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2010</a:t>
                      </a:r>
                      <a:endParaRPr lang="hu-HU" sz="2400" b="1" dirty="0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TEJ KG (MILLIÁRD)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53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85</a:t>
                      </a:r>
                      <a:endParaRPr lang="hu-HU" sz="2400" b="1" dirty="0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TEHÉNLÉTSZÁM (EZER)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947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200</a:t>
                      </a:r>
                      <a:endParaRPr lang="hu-HU" sz="2400" b="1" dirty="0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TAKARMÁNYTERMŐ TERÜLET (EZER HA)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1.700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162</a:t>
                      </a:r>
                      <a:endParaRPr lang="hu-HU" sz="2400" b="1" dirty="0"/>
                    </a:p>
                  </a:txBody>
                  <a:tcPr marL="77525" marR="7752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KARBONLÁBNYOM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3,46</a:t>
                      </a:r>
                      <a:endParaRPr lang="hu-HU" sz="2400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1,35</a:t>
                      </a:r>
                      <a:endParaRPr lang="hu-HU" sz="2400" b="1" dirty="0"/>
                    </a:p>
                  </a:txBody>
                  <a:tcPr marL="77525" marR="775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0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447" y="624110"/>
            <a:ext cx="9957166" cy="1280890"/>
          </a:xfrm>
        </p:spPr>
        <p:txBody>
          <a:bodyPr/>
          <a:lstStyle/>
          <a:p>
            <a:pPr algn="ctr"/>
            <a:r>
              <a:rPr lang="hu-HU" b="1" dirty="0" smtClean="0"/>
              <a:t>A GENETIKAI FEJLŐDÉS EREDMÉNYE A PECSENYECSIRKE ELŐÁLLÍTÁSBAN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2589" y="2133600"/>
            <a:ext cx="8915400" cy="3777622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Súlygyarapodás – 8-szor jobb</a:t>
            </a:r>
          </a:p>
          <a:p>
            <a:r>
              <a:rPr lang="hu-HU" sz="2400" b="1" dirty="0" smtClean="0"/>
              <a:t>Takarmányértékesítő-képesség – 3-szor jobb</a:t>
            </a:r>
          </a:p>
          <a:p>
            <a:r>
              <a:rPr lang="hu-HU" sz="2400" b="1" dirty="0" smtClean="0"/>
              <a:t>Elkészülési idő – 110 napról 32-re csökkent </a:t>
            </a:r>
          </a:p>
          <a:p>
            <a:r>
              <a:rPr lang="hu-HU" sz="2400" b="1" dirty="0" smtClean="0"/>
              <a:t>Vízigény – 10.600 literről  1.300-ra </a:t>
            </a:r>
          </a:p>
          <a:p>
            <a:r>
              <a:rPr lang="hu-HU" sz="2400" b="1" dirty="0" smtClean="0"/>
              <a:t>Termelt trágya mennyisége 1 kg élősúlyra  – 7,6 kg-ról 3,2-re </a:t>
            </a:r>
          </a:p>
          <a:p>
            <a:r>
              <a:rPr lang="hu-HU" sz="2400" b="1" dirty="0" smtClean="0"/>
              <a:t>Termőterület – 27 m</a:t>
            </a:r>
            <a:r>
              <a:rPr lang="hu-HU" sz="2400" b="1" baseline="30000" dirty="0" smtClean="0"/>
              <a:t>2</a:t>
            </a:r>
            <a:r>
              <a:rPr lang="hu-HU" sz="2400" b="1" dirty="0" smtClean="0"/>
              <a:t>-ről  2,7-re csökkent</a:t>
            </a:r>
            <a:endParaRPr lang="hu-HU" sz="24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39" y="4404074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32085" y="624110"/>
            <a:ext cx="977252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TENYÉSZTÉSI LEHETŐSÉGEK A KLÍMAVÁLTOZÁS HATÁSAINAK CSÖKKENTÉSÉRE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2247" y="1905000"/>
            <a:ext cx="10785900" cy="3777622"/>
          </a:xfrm>
        </p:spPr>
        <p:txBody>
          <a:bodyPr>
            <a:noAutofit/>
          </a:bodyPr>
          <a:lstStyle/>
          <a:p>
            <a:r>
              <a:rPr lang="hu-HU" sz="2000" b="1" dirty="0" smtClean="0"/>
              <a:t>A szőrszín megváltoztatása (</a:t>
            </a:r>
            <a:r>
              <a:rPr lang="hu-HU" sz="2000" b="1" dirty="0" err="1" smtClean="0"/>
              <a:t>murray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gray</a:t>
            </a:r>
            <a:r>
              <a:rPr lang="hu-HU" sz="2000" b="1" dirty="0" smtClean="0"/>
              <a:t>)</a:t>
            </a:r>
          </a:p>
          <a:p>
            <a:r>
              <a:rPr lang="hu-HU" sz="2000" b="1" dirty="0" smtClean="0"/>
              <a:t>A toll ritkítása tyúkoknál</a:t>
            </a:r>
          </a:p>
          <a:p>
            <a:r>
              <a:rPr lang="hu-HU" sz="2000" b="1" dirty="0" err="1" smtClean="0"/>
              <a:t>In-vitro</a:t>
            </a:r>
            <a:r>
              <a:rPr lang="hu-HU" sz="2000" b="1" dirty="0" smtClean="0"/>
              <a:t> húselőállítás – kevés – drága </a:t>
            </a:r>
          </a:p>
          <a:p>
            <a:r>
              <a:rPr lang="hu-HU" sz="2000" b="1" dirty="0" smtClean="0"/>
              <a:t>Biotechnikai módszerek</a:t>
            </a:r>
          </a:p>
          <a:p>
            <a:pPr lvl="1"/>
            <a:r>
              <a:rPr lang="hu-HU" sz="2000" b="1" dirty="0" smtClean="0"/>
              <a:t>Mutációk – több ezer mesterséges fajta</a:t>
            </a:r>
          </a:p>
          <a:p>
            <a:pPr lvl="1"/>
            <a:r>
              <a:rPr lang="hu-HU" sz="2000" b="1" dirty="0" smtClean="0"/>
              <a:t>Génmódosítás – szója, gyapot, kukorica (95%), búza, rizs, banán, narancs stb.</a:t>
            </a:r>
          </a:p>
          <a:p>
            <a:pPr lvl="2"/>
            <a:r>
              <a:rPr lang="hu-HU" sz="2000" b="1" dirty="0" smtClean="0"/>
              <a:t>30-40 éve (Martonvásár – 40 éve)</a:t>
            </a:r>
          </a:p>
          <a:p>
            <a:pPr lvl="2"/>
            <a:r>
              <a:rPr lang="hu-HU" sz="2000" b="1" dirty="0" err="1" smtClean="0"/>
              <a:t>GMO-mentes</a:t>
            </a:r>
            <a:r>
              <a:rPr lang="hu-HU" sz="2000" b="1" dirty="0" smtClean="0"/>
              <a:t> – tejtermelés 3%, sertéshús-termelés 0,01%</a:t>
            </a:r>
          </a:p>
          <a:p>
            <a:pPr lvl="1"/>
            <a:r>
              <a:rPr lang="hu-HU" sz="2000" b="1" dirty="0" smtClean="0"/>
              <a:t>Génszerkesztés – célzott helyen történő beavatkozás, nincs más faj génje</a:t>
            </a:r>
          </a:p>
          <a:p>
            <a:pPr lvl="2"/>
            <a:r>
              <a:rPr lang="hu-HU" sz="2000" b="1" dirty="0" err="1" smtClean="0"/>
              <a:t>Hőstressz</a:t>
            </a:r>
            <a:r>
              <a:rPr lang="hu-HU" sz="2000" b="1" dirty="0" smtClean="0"/>
              <a:t> rezisztencia</a:t>
            </a:r>
          </a:p>
          <a:p>
            <a:pPr lvl="2"/>
            <a:r>
              <a:rPr lang="hu-HU" sz="2000" b="1" dirty="0" smtClean="0"/>
              <a:t>Az EU </a:t>
            </a:r>
            <a:r>
              <a:rPr lang="hu-HU" sz="2000" b="1" dirty="0" err="1" smtClean="0"/>
              <a:t>GMO-nak</a:t>
            </a:r>
            <a:r>
              <a:rPr lang="hu-HU" sz="2000" b="1" dirty="0" smtClean="0"/>
              <a:t> tekinti</a:t>
            </a:r>
          </a:p>
          <a:p>
            <a:pPr lvl="2"/>
            <a:endParaRPr lang="hu-HU" sz="2000" b="1" dirty="0" smtClean="0"/>
          </a:p>
          <a:p>
            <a:pPr lvl="1"/>
            <a:endParaRPr lang="hu-HU" sz="20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226" y="2031024"/>
            <a:ext cx="3516921" cy="196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91409" y="2133600"/>
            <a:ext cx="8915400" cy="3777622"/>
          </a:xfrm>
        </p:spPr>
        <p:txBody>
          <a:bodyPr>
            <a:normAutofit/>
          </a:bodyPr>
          <a:lstStyle/>
          <a:p>
            <a:r>
              <a:rPr lang="hu-HU" sz="2200" b="1" dirty="0" smtClean="0"/>
              <a:t>Takarmánytermesztés, betakarítás</a:t>
            </a:r>
          </a:p>
          <a:p>
            <a:r>
              <a:rPr lang="hu-HU" sz="2200" b="1" dirty="0" smtClean="0"/>
              <a:t>A takarmányhasznosítás </a:t>
            </a:r>
            <a:r>
              <a:rPr lang="hu-HU" sz="2200" b="1" dirty="0"/>
              <a:t>javítása</a:t>
            </a:r>
          </a:p>
          <a:p>
            <a:pPr lvl="1"/>
            <a:r>
              <a:rPr lang="hu-HU" sz="2200" b="1" dirty="0" smtClean="0"/>
              <a:t>Receptúra készítés</a:t>
            </a:r>
          </a:p>
          <a:p>
            <a:pPr lvl="1"/>
            <a:r>
              <a:rPr lang="hu-HU" sz="2200" b="1" dirty="0" smtClean="0"/>
              <a:t>Takarmány-előkészítés</a:t>
            </a:r>
            <a:endParaRPr lang="hu-HU" sz="2200" b="1" dirty="0"/>
          </a:p>
          <a:p>
            <a:pPr lvl="1"/>
            <a:r>
              <a:rPr lang="hu-HU" sz="2200" b="1" dirty="0" smtClean="0"/>
              <a:t>Tárolás</a:t>
            </a:r>
          </a:p>
          <a:p>
            <a:pPr lvl="1"/>
            <a:r>
              <a:rPr lang="hu-HU" sz="2200" b="1" dirty="0" smtClean="0"/>
              <a:t>A takarmány-kijuttatás technológiája</a:t>
            </a:r>
            <a:endParaRPr lang="hu-HU" sz="2200" b="1" dirty="0"/>
          </a:p>
          <a:p>
            <a:r>
              <a:rPr lang="hu-HU" sz="2200" b="1" dirty="0" smtClean="0"/>
              <a:t>A genotípushoz </a:t>
            </a:r>
            <a:r>
              <a:rPr lang="hu-HU" sz="2200" b="1" dirty="0"/>
              <a:t>igazított </a:t>
            </a:r>
            <a:r>
              <a:rPr lang="hu-HU" sz="2200" b="1" dirty="0" err="1"/>
              <a:t>aminósav-összetétel</a:t>
            </a:r>
            <a:endParaRPr lang="hu-HU" sz="2200" b="1" dirty="0"/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591409" y="588941"/>
            <a:ext cx="9174650" cy="1280890"/>
          </a:xfrm>
        </p:spPr>
        <p:txBody>
          <a:bodyPr/>
          <a:lstStyle/>
          <a:p>
            <a:pPr algn="ctr"/>
            <a:r>
              <a:rPr lang="hu-HU" b="1" dirty="0" smtClean="0"/>
              <a:t>A METÁNKIBOCSÁTÁS CSÖKKENTÉSÉNEK TAKARMÁNYOZÁSI LEHETŐSÉGEI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179" y="1963480"/>
            <a:ext cx="2511804" cy="25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75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1083" y="2142393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hu-HU" sz="2000" b="1" dirty="0" smtClean="0"/>
              <a:t>Takarmányozási eljárások</a:t>
            </a:r>
          </a:p>
          <a:p>
            <a:pPr lvl="1"/>
            <a:r>
              <a:rPr lang="hu-HU" sz="2000" b="1" dirty="0" smtClean="0"/>
              <a:t>Takarmányfelvétel növelése</a:t>
            </a:r>
          </a:p>
          <a:p>
            <a:pPr lvl="1"/>
            <a:r>
              <a:rPr lang="hu-HU" sz="2000" b="1" dirty="0" smtClean="0"/>
              <a:t>Abrakarány növelése</a:t>
            </a:r>
          </a:p>
          <a:p>
            <a:pPr lvl="1"/>
            <a:r>
              <a:rPr lang="hu-HU" sz="2000" b="1" dirty="0" smtClean="0"/>
              <a:t>Új takarmányféleség bevonása – vörös alga, hínár</a:t>
            </a:r>
          </a:p>
          <a:p>
            <a:r>
              <a:rPr lang="hu-HU" sz="2000" b="1" dirty="0" smtClean="0"/>
              <a:t>Adalékanyagok felhasználása</a:t>
            </a:r>
          </a:p>
          <a:p>
            <a:pPr lvl="1"/>
            <a:r>
              <a:rPr lang="hu-HU" sz="2000" b="1" dirty="0" smtClean="0"/>
              <a:t>Rostbontó enzimek</a:t>
            </a:r>
          </a:p>
          <a:p>
            <a:pPr lvl="1"/>
            <a:r>
              <a:rPr lang="hu-HU" sz="2000" b="1" dirty="0" smtClean="0"/>
              <a:t>Tannin, </a:t>
            </a:r>
            <a:r>
              <a:rPr lang="hu-HU" sz="2000" b="1" dirty="0" err="1" smtClean="0"/>
              <a:t>szaponin</a:t>
            </a:r>
            <a:endParaRPr lang="hu-HU" sz="2000" b="1" dirty="0" smtClean="0"/>
          </a:p>
          <a:p>
            <a:pPr lvl="1"/>
            <a:r>
              <a:rPr lang="hu-HU" sz="2000" b="1" dirty="0" smtClean="0"/>
              <a:t>Gyógynövények</a:t>
            </a:r>
          </a:p>
          <a:p>
            <a:pPr lvl="1"/>
            <a:r>
              <a:rPr lang="hu-HU" sz="2000" b="1" dirty="0" smtClean="0"/>
              <a:t>Fokhagyma kivonat - </a:t>
            </a:r>
            <a:r>
              <a:rPr lang="hu-HU" sz="2000" b="1" dirty="0" err="1" smtClean="0"/>
              <a:t>Mootral</a:t>
            </a:r>
            <a:endParaRPr lang="hu-HU" sz="2000" b="1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850658" y="61531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A METÁNKIBOCSÁTÁS CSÖKKENTÉSÉNEK TAKARMÁNYOZÁSI LEHETŐSÉGEI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59" y="1750402"/>
            <a:ext cx="2533650" cy="18097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799" y="427416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89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1555" y="624110"/>
            <a:ext cx="9623058" cy="128089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AZ EURÓPAI UNIÓ PROGRAMJA AZ ÜVEGHÁZHATÁSÚ GÁZOK CSÖKKENTÉSÉRE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70538" y="2151185"/>
            <a:ext cx="9262574" cy="3777622"/>
          </a:xfrm>
        </p:spPr>
        <p:txBody>
          <a:bodyPr>
            <a:normAutofit/>
          </a:bodyPr>
          <a:lstStyle/>
          <a:p>
            <a:r>
              <a:rPr lang="hu-HU" sz="2400" b="1" dirty="0" err="1" smtClean="0"/>
              <a:t>Green</a:t>
            </a:r>
            <a:r>
              <a:rPr lang="hu-HU" sz="2400" b="1" dirty="0" smtClean="0"/>
              <a:t>  </a:t>
            </a:r>
            <a:r>
              <a:rPr lang="hu-HU" sz="2400" b="1" dirty="0" err="1" smtClean="0"/>
              <a:t>Deal</a:t>
            </a:r>
            <a:r>
              <a:rPr lang="hu-HU" sz="2400" b="1" dirty="0" smtClean="0"/>
              <a:t> Program</a:t>
            </a:r>
          </a:p>
          <a:p>
            <a:pPr lvl="1"/>
            <a:r>
              <a:rPr lang="hu-HU" sz="2400" b="1" dirty="0" err="1" smtClean="0"/>
              <a:t>Növényvédőszer</a:t>
            </a:r>
            <a:r>
              <a:rPr lang="hu-HU" sz="2400" b="1" dirty="0" smtClean="0"/>
              <a:t> felhasználás csökkentése 50%-kal</a:t>
            </a:r>
          </a:p>
          <a:p>
            <a:pPr lvl="1"/>
            <a:r>
              <a:rPr lang="hu-HU" sz="2400" b="1" dirty="0" smtClean="0"/>
              <a:t>Műtrágya felhasználás csökkentése 20%-kal</a:t>
            </a:r>
          </a:p>
          <a:p>
            <a:pPr lvl="1"/>
            <a:r>
              <a:rPr lang="hu-HU" sz="2400" b="1" dirty="0" smtClean="0"/>
              <a:t>Antibiotikum felhasználás csökkentése 50%-kal</a:t>
            </a:r>
          </a:p>
          <a:p>
            <a:pPr lvl="1"/>
            <a:r>
              <a:rPr lang="hu-HU" sz="2400" b="1" dirty="0" smtClean="0"/>
              <a:t>Ökológiai gazdálkodás növelése 8-ról 25%-ra</a:t>
            </a:r>
          </a:p>
          <a:p>
            <a:pPr lvl="1"/>
            <a:r>
              <a:rPr lang="hu-HU" sz="2400" b="1" dirty="0" smtClean="0"/>
              <a:t>Várható üvegházhatású gáz csökkenés 40-60% 2050-re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51" y="5219194"/>
            <a:ext cx="32289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46385" y="624110"/>
            <a:ext cx="9658227" cy="128089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 FARMTÓL AZ ASZTALIG (F2F) PROGRAM</a:t>
            </a:r>
            <a:br>
              <a:rPr lang="hu-HU" b="1" dirty="0" smtClean="0"/>
            </a:b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46385" y="1540189"/>
            <a:ext cx="8915400" cy="3777622"/>
          </a:xfrm>
        </p:spPr>
        <p:txBody>
          <a:bodyPr>
            <a:noAutofit/>
          </a:bodyPr>
          <a:lstStyle/>
          <a:p>
            <a:r>
              <a:rPr lang="hu-HU" b="1" dirty="0" smtClean="0"/>
              <a:t>Nincs hatásvizsgálat</a:t>
            </a:r>
          </a:p>
          <a:p>
            <a:r>
              <a:rPr lang="hu-HU" b="1" dirty="0" smtClean="0"/>
              <a:t>Kevesebb élelmiszer-előállítás</a:t>
            </a:r>
          </a:p>
          <a:p>
            <a:pPr lvl="1"/>
            <a:r>
              <a:rPr lang="hu-HU" sz="1800" b="1" dirty="0" smtClean="0"/>
              <a:t>Marhahús – 20%</a:t>
            </a:r>
          </a:p>
          <a:p>
            <a:pPr lvl="1"/>
            <a:r>
              <a:rPr lang="hu-HU" sz="1800" b="1" dirty="0" smtClean="0"/>
              <a:t>Tej – 6%</a:t>
            </a:r>
          </a:p>
          <a:p>
            <a:pPr lvl="1"/>
            <a:r>
              <a:rPr lang="hu-HU" sz="1800" b="1" dirty="0" smtClean="0"/>
              <a:t>Gabona – 21%</a:t>
            </a:r>
          </a:p>
          <a:p>
            <a:pPr lvl="1"/>
            <a:r>
              <a:rPr lang="hu-HU" sz="1800" b="1" dirty="0" smtClean="0"/>
              <a:t>Olajos növények – 20%</a:t>
            </a:r>
          </a:p>
          <a:p>
            <a:r>
              <a:rPr lang="hu-HU" b="1" dirty="0" smtClean="0"/>
              <a:t>Drágább élelmiszerek</a:t>
            </a:r>
          </a:p>
          <a:p>
            <a:pPr lvl="1"/>
            <a:r>
              <a:rPr lang="hu-HU" sz="1800" b="1" dirty="0" smtClean="0"/>
              <a:t>Marhahús ár – 60%</a:t>
            </a:r>
          </a:p>
          <a:p>
            <a:pPr lvl="1"/>
            <a:r>
              <a:rPr lang="hu-HU" sz="1800" b="1" dirty="0" smtClean="0"/>
              <a:t>Sertéshús ár – 50%</a:t>
            </a:r>
          </a:p>
          <a:p>
            <a:pPr lvl="1"/>
            <a:r>
              <a:rPr lang="hu-HU" sz="1800" b="1" dirty="0" smtClean="0"/>
              <a:t>Tej ár – 36%</a:t>
            </a:r>
          </a:p>
          <a:p>
            <a:r>
              <a:rPr lang="hu-HU" b="1" dirty="0" smtClean="0"/>
              <a:t>Több millió ember megélhetése kerül veszélybe</a:t>
            </a:r>
          </a:p>
          <a:p>
            <a:r>
              <a:rPr lang="hu-HU" b="1" dirty="0" smtClean="0"/>
              <a:t>A termelés és az üvegházhatású gáz kibocsátás áttevődik harmadik országokba – </a:t>
            </a:r>
            <a:r>
              <a:rPr lang="hu-HU" b="1" dirty="0" err="1" smtClean="0"/>
              <a:t>karbonlábnyom</a:t>
            </a:r>
            <a:r>
              <a:rPr lang="hu-HU" b="1" dirty="0" smtClean="0"/>
              <a:t> változatlan marad</a:t>
            </a:r>
            <a:endParaRPr lang="hu-HU" b="1" dirty="0"/>
          </a:p>
        </p:txBody>
      </p:sp>
      <p:sp>
        <p:nvSpPr>
          <p:cNvPr id="4" name="AutoShape 2" descr="Ingyenes képek : fű, Farm, gyep, rét, tavaszi, tehén, marha, legelő,  legeltetés, gerinces, vidéki térség, szarvasmarha, mint emlős,  agrárgazdaság 2580x1604 - - 1327193 - Ingyenes képek - háttérképek ingyen -  PxHere"/>
          <p:cNvSpPr>
            <a:spLocks noChangeAspect="1" noChangeArrowheads="1"/>
          </p:cNvSpPr>
          <p:nvPr/>
        </p:nvSpPr>
        <p:spPr bwMode="auto">
          <a:xfrm>
            <a:off x="155575" y="-808038"/>
            <a:ext cx="271462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53" y="1540189"/>
            <a:ext cx="2143125" cy="21431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018" y="4040675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14501" y="624110"/>
            <a:ext cx="9790112" cy="1280890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/>
              <a:t>KLÍMAVÁLTOZÁS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91408" y="2133600"/>
            <a:ext cx="9379804" cy="3777622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Érvek-ellenérvek</a:t>
            </a:r>
          </a:p>
          <a:p>
            <a:r>
              <a:rPr lang="hu-HU" sz="2800" b="1" dirty="0" smtClean="0"/>
              <a:t>Évezredes tendenciák</a:t>
            </a:r>
          </a:p>
          <a:p>
            <a:r>
              <a:rPr lang="hu-HU" sz="2800" b="1" dirty="0" smtClean="0"/>
              <a:t>Az ipari forradalom hatása</a:t>
            </a:r>
          </a:p>
          <a:p>
            <a:r>
              <a:rPr lang="hu-HU" sz="2800" b="1" dirty="0" smtClean="0"/>
              <a:t>Gyorsuló tendencia</a:t>
            </a:r>
          </a:p>
          <a:p>
            <a:r>
              <a:rPr lang="hu-HU" sz="2800" b="1" dirty="0" smtClean="0"/>
              <a:t>Klímatanácskozás - 2021</a:t>
            </a:r>
            <a:endParaRPr lang="hu-HU" sz="2800" b="1" dirty="0"/>
          </a:p>
        </p:txBody>
      </p:sp>
      <p:sp>
        <p:nvSpPr>
          <p:cNvPr id="4" name="AutoShape 2" descr="Egész Magyarország aszály-sújtotta terület – Pesti Hírlap"/>
          <p:cNvSpPr>
            <a:spLocks noChangeAspect="1" noChangeArrowheads="1"/>
          </p:cNvSpPr>
          <p:nvPr/>
        </p:nvSpPr>
        <p:spPr bwMode="auto">
          <a:xfrm>
            <a:off x="155575" y="-822325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5" y="3517586"/>
            <a:ext cx="3430947" cy="228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8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7931" y="624110"/>
            <a:ext cx="9596681" cy="1280890"/>
          </a:xfrm>
        </p:spPr>
        <p:txBody>
          <a:bodyPr/>
          <a:lstStyle/>
          <a:p>
            <a:pPr algn="ctr"/>
            <a:r>
              <a:rPr lang="hu-HU" b="1" dirty="0" smtClean="0"/>
              <a:t>ÜVEGHÁZHATÁSÚ GÁZOK ÉS SZÉN-DIOXID EGYENÉRTÉK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5456" y="1905000"/>
            <a:ext cx="9596681" cy="43990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b="1" dirty="0" smtClean="0"/>
              <a:t>Az üvegházhatású gázok  hatása, előnye, hátránya</a:t>
            </a:r>
          </a:p>
          <a:p>
            <a:pPr marL="0" indent="0">
              <a:buNone/>
            </a:pPr>
            <a:r>
              <a:rPr lang="hu-HU" sz="2400" b="1" dirty="0" smtClean="0"/>
              <a:t>Szén-dioxid – összes kibocsátás 72%-a</a:t>
            </a:r>
          </a:p>
          <a:p>
            <a:pPr lvl="1"/>
            <a:r>
              <a:rPr lang="hu-HU" sz="2400" b="1" dirty="0" smtClean="0"/>
              <a:t>háztartás- és energiatermelés</a:t>
            </a:r>
          </a:p>
          <a:p>
            <a:pPr marL="0" indent="0">
              <a:buNone/>
            </a:pPr>
            <a:r>
              <a:rPr lang="hu-HU" sz="2400" b="1" dirty="0" smtClean="0"/>
              <a:t>Metán – összes kibocsátás 16%-a - 25-szörös</a:t>
            </a:r>
          </a:p>
          <a:p>
            <a:pPr lvl="1"/>
            <a:r>
              <a:rPr lang="hu-HU" sz="2400" b="1" dirty="0" smtClean="0"/>
              <a:t>víz, szennyvíz, mezőgazdaság</a:t>
            </a:r>
          </a:p>
          <a:p>
            <a:pPr marL="0" indent="0">
              <a:buNone/>
            </a:pPr>
            <a:r>
              <a:rPr lang="hu-HU" sz="2400" b="1" dirty="0" err="1" smtClean="0"/>
              <a:t>Dinitrogén-oxid</a:t>
            </a:r>
            <a:r>
              <a:rPr lang="hu-HU" sz="2400" b="1" dirty="0" smtClean="0"/>
              <a:t> – összes kibocsátás 10%-a - 300-szoros</a:t>
            </a:r>
          </a:p>
          <a:p>
            <a:r>
              <a:rPr lang="hu-HU" sz="2400" b="1" dirty="0" smtClean="0"/>
              <a:t>A mezőgazdaság részesedése 8-12% - kevesebb mint az erdőirtások hatása</a:t>
            </a:r>
          </a:p>
          <a:p>
            <a:pPr lvl="1"/>
            <a:r>
              <a:rPr lang="hu-HU" sz="2400" b="1" dirty="0" smtClean="0"/>
              <a:t>A kérődzők szerepe – 44%</a:t>
            </a:r>
          </a:p>
          <a:p>
            <a:pPr lvl="1"/>
            <a:r>
              <a:rPr lang="hu-HU" sz="2400" b="1" dirty="0" smtClean="0"/>
              <a:t>Az elmúlt 500 évben 15%-os növekedés</a:t>
            </a:r>
          </a:p>
          <a:p>
            <a:endParaRPr lang="hu-HU" sz="24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719" y="2486025"/>
            <a:ext cx="2286000" cy="18859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77" y="5042388"/>
            <a:ext cx="1666123" cy="17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49670" y="624110"/>
            <a:ext cx="9754942" cy="1280890"/>
          </a:xfrm>
        </p:spPr>
        <p:txBody>
          <a:bodyPr/>
          <a:lstStyle/>
          <a:p>
            <a:pPr algn="ctr"/>
            <a:r>
              <a:rPr lang="hu-HU" b="1" dirty="0" smtClean="0"/>
              <a:t>ÜVEGHÁZHATÁSÚ GÁZOK KIBOCSÁTÁSA (MILLIÓ KILÓTONNA)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626577" y="2133600"/>
            <a:ext cx="5276499" cy="3777622"/>
          </a:xfrm>
        </p:spPr>
        <p:txBody>
          <a:bodyPr>
            <a:noAutofit/>
          </a:bodyPr>
          <a:lstStyle/>
          <a:p>
            <a:r>
              <a:rPr lang="hu-HU" sz="2000" b="1" dirty="0" smtClean="0"/>
              <a:t>Kína – 13 millió</a:t>
            </a:r>
          </a:p>
          <a:p>
            <a:r>
              <a:rPr lang="hu-HU" sz="2000" b="1" dirty="0" smtClean="0"/>
              <a:t>USA – 6,5 millió</a:t>
            </a:r>
          </a:p>
          <a:p>
            <a:r>
              <a:rPr lang="hu-HU" sz="2000" b="1" dirty="0" smtClean="0"/>
              <a:t>Európai Unió – 4,5 millió</a:t>
            </a:r>
          </a:p>
          <a:p>
            <a:pPr lvl="1"/>
            <a:r>
              <a:rPr lang="hu-HU" sz="2000" b="1" dirty="0" smtClean="0"/>
              <a:t>Németország – 900 ezer</a:t>
            </a:r>
          </a:p>
          <a:p>
            <a:pPr lvl="1"/>
            <a:r>
              <a:rPr lang="hu-HU" sz="2000" b="1" dirty="0" smtClean="0"/>
              <a:t>Franciaország – 450 ezer</a:t>
            </a:r>
          </a:p>
          <a:p>
            <a:pPr lvl="1"/>
            <a:r>
              <a:rPr lang="hu-HU" sz="2000" b="1" dirty="0" smtClean="0"/>
              <a:t>Olaszország – 420 ezer</a:t>
            </a:r>
          </a:p>
          <a:p>
            <a:pPr lvl="1"/>
            <a:r>
              <a:rPr lang="hu-HU" sz="2000" b="1" dirty="0" smtClean="0"/>
              <a:t>Magyarország – 63 ezer</a:t>
            </a:r>
          </a:p>
          <a:p>
            <a:r>
              <a:rPr lang="hu-HU" sz="2000" b="1" dirty="0" smtClean="0"/>
              <a:t>India – 3,4 millió</a:t>
            </a:r>
          </a:p>
          <a:p>
            <a:r>
              <a:rPr lang="hu-HU" sz="2000" b="1" dirty="0" smtClean="0"/>
              <a:t>Oroszország – 2,</a:t>
            </a:r>
            <a:r>
              <a:rPr lang="hu-HU" sz="2000" b="1" dirty="0" err="1" smtClean="0"/>
              <a:t>2</a:t>
            </a:r>
            <a:r>
              <a:rPr lang="hu-HU" sz="2000" b="1" dirty="0" smtClean="0"/>
              <a:t> millió</a:t>
            </a:r>
          </a:p>
          <a:p>
            <a:endParaRPr lang="hu-HU" sz="2000" b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68915" y="2126222"/>
            <a:ext cx="5235696" cy="3777622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A mezőgazdaság kibocsátása – 10%</a:t>
            </a:r>
          </a:p>
          <a:p>
            <a:r>
              <a:rPr lang="hu-HU" sz="2000" b="1" dirty="0" smtClean="0"/>
              <a:t>Az állattenyésztés kibocsátása – ennek 60%-a</a:t>
            </a:r>
          </a:p>
          <a:p>
            <a:r>
              <a:rPr lang="hu-HU" sz="2000" b="1" dirty="0" smtClean="0"/>
              <a:t>A kérődzők kibocsátása – 44%</a:t>
            </a:r>
          </a:p>
          <a:p>
            <a:endParaRPr lang="hu-HU" sz="20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90" y="3940051"/>
            <a:ext cx="3771406" cy="25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H1bKGZHASwuhB7PLwuir_e-c3mD_Z-t1XvMmoWPle8xOMbPFDgeAixnHxP0AWoB4XxYnRuJfIU6c_Nw1HxWoMXcZmPGD6ZyafNxKlIJC3ReUfWPlhCWKiKIZG8q6xOo_rEr3_m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71" y="217062"/>
            <a:ext cx="11462238" cy="644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76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9332" y="492225"/>
            <a:ext cx="9746150" cy="1280890"/>
          </a:xfrm>
        </p:spPr>
        <p:txBody>
          <a:bodyPr/>
          <a:lstStyle/>
          <a:p>
            <a:pPr algn="ctr"/>
            <a:r>
              <a:rPr lang="hu-HU" b="1" dirty="0" smtClean="0"/>
              <a:t>A SZÉNDIOXID EMISSZIÓ MEGOSZLÁSA (MEGATONNA/ÉV)</a:t>
            </a:r>
            <a:endParaRPr lang="hu-HU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940537"/>
              </p:ext>
            </p:extLst>
          </p:nvPr>
        </p:nvGraphicFramePr>
        <p:xfrm>
          <a:off x="1477108" y="2133600"/>
          <a:ext cx="6770076" cy="3862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8717"/>
                <a:gridCol w="1674975"/>
                <a:gridCol w="1846384"/>
              </a:tblGrid>
              <a:tr h="482844">
                <a:tc>
                  <a:txBody>
                    <a:bodyPr/>
                    <a:lstStyle/>
                    <a:p>
                      <a:r>
                        <a:rPr lang="hu-HU" b="1" dirty="0" smtClean="0"/>
                        <a:t>FORRÁS</a:t>
                      </a:r>
                      <a:endParaRPr lang="hu-HU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1961</a:t>
                      </a:r>
                      <a:endParaRPr lang="hu-HU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2010</a:t>
                      </a:r>
                      <a:endParaRPr lang="hu-HU" b="1" dirty="0"/>
                    </a:p>
                  </a:txBody>
                  <a:tcPr marL="77525" marR="77525"/>
                </a:tc>
              </a:tr>
              <a:tr h="482844">
                <a:tc>
                  <a:txBody>
                    <a:bodyPr/>
                    <a:lstStyle/>
                    <a:p>
                      <a:r>
                        <a:rPr lang="hu-HU" b="1" dirty="0" smtClean="0"/>
                        <a:t>KÉRŐDZŐK</a:t>
                      </a:r>
                      <a:endParaRPr lang="hu-HU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1.375</a:t>
                      </a:r>
                      <a:endParaRPr lang="hu-HU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2.018</a:t>
                      </a:r>
                      <a:endParaRPr lang="hu-HU" b="1" dirty="0"/>
                    </a:p>
                  </a:txBody>
                  <a:tcPr marL="77525" marR="77525"/>
                </a:tc>
              </a:tr>
              <a:tr h="482844">
                <a:tc>
                  <a:txBody>
                    <a:bodyPr/>
                    <a:lstStyle/>
                    <a:p>
                      <a:r>
                        <a:rPr lang="hu-HU" b="1" dirty="0" smtClean="0"/>
                        <a:t>TRÁGYA LEGELŐN</a:t>
                      </a:r>
                      <a:endParaRPr lang="hu-HU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386</a:t>
                      </a:r>
                      <a:endParaRPr lang="hu-HU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764</a:t>
                      </a:r>
                      <a:endParaRPr lang="hu-HU" b="1" dirty="0"/>
                    </a:p>
                  </a:txBody>
                  <a:tcPr marL="77525" marR="77525"/>
                </a:tc>
              </a:tr>
              <a:tr h="482844">
                <a:tc>
                  <a:txBody>
                    <a:bodyPr/>
                    <a:lstStyle/>
                    <a:p>
                      <a:r>
                        <a:rPr lang="hu-HU" b="1" dirty="0" smtClean="0"/>
                        <a:t>MŰTRÁGYA</a:t>
                      </a:r>
                      <a:endParaRPr lang="hu-HU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67</a:t>
                      </a:r>
                      <a:endParaRPr lang="hu-HU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683</a:t>
                      </a:r>
                      <a:endParaRPr lang="hu-HU" b="1" dirty="0"/>
                    </a:p>
                  </a:txBody>
                  <a:tcPr marL="77525" marR="77525"/>
                </a:tc>
              </a:tr>
              <a:tr h="482844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chemeClr val="tx1"/>
                          </a:solidFill>
                        </a:rPr>
                        <a:t>RIZSFÖLDEK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</a:rPr>
                        <a:t>366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</a:rPr>
                        <a:t>499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 marL="77525" marR="77525"/>
                </a:tc>
              </a:tr>
              <a:tr h="482844">
                <a:tc>
                  <a:txBody>
                    <a:bodyPr/>
                    <a:lstStyle/>
                    <a:p>
                      <a:r>
                        <a:rPr lang="hu-HU" b="1" dirty="0" smtClean="0"/>
                        <a:t>EGYÉB TRÁGYA</a:t>
                      </a:r>
                      <a:endParaRPr lang="hu-HU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535</a:t>
                      </a:r>
                      <a:endParaRPr lang="hu-HU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60</a:t>
                      </a:r>
                      <a:endParaRPr lang="hu-HU" b="1" dirty="0"/>
                    </a:p>
                  </a:txBody>
                  <a:tcPr marL="77525" marR="77525"/>
                </a:tc>
              </a:tr>
              <a:tr h="482844">
                <a:tc>
                  <a:txBody>
                    <a:bodyPr/>
                    <a:lstStyle/>
                    <a:p>
                      <a:r>
                        <a:rPr lang="hu-HU" b="1" dirty="0" smtClean="0"/>
                        <a:t>ÖSSZESEN:</a:t>
                      </a:r>
                      <a:endParaRPr lang="hu-HU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2.600</a:t>
                      </a:r>
                      <a:endParaRPr lang="hu-HU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4.586</a:t>
                      </a:r>
                      <a:endParaRPr lang="hu-HU" b="1" dirty="0"/>
                    </a:p>
                  </a:txBody>
                  <a:tcPr marL="77525" marR="77525"/>
                </a:tc>
              </a:tr>
              <a:tr h="482844">
                <a:tc>
                  <a:txBody>
                    <a:bodyPr/>
                    <a:lstStyle/>
                    <a:p>
                      <a:r>
                        <a:rPr lang="hu-HU" b="1" dirty="0" smtClean="0"/>
                        <a:t>ERDŐIRTÁSOK</a:t>
                      </a:r>
                      <a:endParaRPr lang="hu-HU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-</a:t>
                      </a:r>
                      <a:endParaRPr lang="hu-HU" b="1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3.374</a:t>
                      </a:r>
                      <a:endParaRPr lang="hu-HU" b="1" dirty="0"/>
                    </a:p>
                  </a:txBody>
                  <a:tcPr marL="77525" marR="77525"/>
                </a:tc>
              </a:tr>
            </a:tbl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751" y="2388576"/>
            <a:ext cx="3152775" cy="14478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751" y="4783015"/>
            <a:ext cx="3113994" cy="174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3.googleusercontent.com/OYLGs0RzQYywPC0tFejUX7emNMYlrhTZN-5TR4XhN5bh-auHeoSjbQJGKECkCUm8EjodLvdtnqpQjHAObe0jOAjvW0WtjjZQXnHevgrH5tYu5FqivzNH2ZdIVOZKfSsIeusbm-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/>
          <a:stretch/>
        </p:blipFill>
        <p:spPr bwMode="auto">
          <a:xfrm>
            <a:off x="651610" y="1355383"/>
            <a:ext cx="11540390" cy="550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3824" y="41456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/>
              <a:t>A METÁNKIBOCSÁTÁS FORRÁSA A SZARVASMARHÁNÁL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103366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t="13220" r="1708" b="1"/>
          <a:stretch/>
        </p:blipFill>
        <p:spPr>
          <a:xfrm>
            <a:off x="1981899" y="1169377"/>
            <a:ext cx="8569944" cy="5503984"/>
          </a:xfrm>
          <a:prstGeom prst="rect">
            <a:avLst/>
          </a:prstGeom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1981899" y="307587"/>
            <a:ext cx="8911687" cy="75628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2000" b="1" dirty="0" smtClean="0"/>
              <a:t>A TEHÉN ÁLTAL TERMELT METÁN EGY TERMÉSZETES CIKLUS RÉSZE, MELYNEK NINCS HOSSZÚ TÁVÚ HATÁSA A LÉGKÖRRE</a:t>
            </a:r>
          </a:p>
          <a:p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114762086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Szálak</Template>
  <TotalTime>880</TotalTime>
  <Words>1015</Words>
  <Application>Microsoft Office PowerPoint</Application>
  <PresentationFormat>Szélesvásznú</PresentationFormat>
  <Paragraphs>259</Paragraphs>
  <Slides>27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4" baseType="lpstr">
      <vt:lpstr>Arial</vt:lpstr>
      <vt:lpstr>Arial Narrow</vt:lpstr>
      <vt:lpstr>Calibri</vt:lpstr>
      <vt:lpstr>Century Gothic</vt:lpstr>
      <vt:lpstr>Times New Roman</vt:lpstr>
      <vt:lpstr>Wingdings 3</vt:lpstr>
      <vt:lpstr>Szálak</vt:lpstr>
      <vt:lpstr>LEHETŐSÉGEK AZ ÜVEGHÁZHATÁSÚ GÁZOK KIBOCSÁTÁSÁNAK CSÖKKENTÉSÉRE AZ ÁLLATTENYÉSZTÉSBEN  DR. BÉRI BÉLA DE MÉK, ÁLLATTENYÉSZTÉSI TANSZÉK</vt:lpstr>
      <vt:lpstr>PowerPoint bemutató</vt:lpstr>
      <vt:lpstr>KLÍMAVÁLTOZÁS</vt:lpstr>
      <vt:lpstr>ÜVEGHÁZHATÁSÚ GÁZOK ÉS SZÉN-DIOXID EGYENÉRTÉK</vt:lpstr>
      <vt:lpstr>ÜVEGHÁZHATÁSÚ GÁZOK KIBOCSÁTÁSA (MILLIÓ KILÓTONNA)</vt:lpstr>
      <vt:lpstr>PowerPoint bemutató</vt:lpstr>
      <vt:lpstr>A SZÉNDIOXID EMISSZIÓ MEGOSZLÁSA (MEGATONNA/ÉV)</vt:lpstr>
      <vt:lpstr>A METÁNKIBOCSÁTÁS FORRÁSA A SZARVASMARHÁNÁL</vt:lpstr>
      <vt:lpstr>PowerPoint bemutató</vt:lpstr>
      <vt:lpstr>A LEGELTETÉS SZEREPE A BIODIVERZITÁSBAN </vt:lpstr>
      <vt:lpstr>AZ ÁLLATI FEHÉRJE SZEREPE A TÁPLÁLKOZÁSBAN</vt:lpstr>
      <vt:lpstr>AZ ÁLLATI FEHÉRJE FOGYASZTÁS FORRÁSAI A VILÁGON AZ ELMÚLT 50 ÉVBEN (KG/FŐ)</vt:lpstr>
      <vt:lpstr>AZ ÁLLATI FEHÉRJE FOGYASZTÁS JÖVEDELEMKATEGÓRIÁK SZERINT</vt:lpstr>
      <vt:lpstr>AZ ÁLLATI FEHÉRJEPÓTLÁS LEHETŐSÉGEI</vt:lpstr>
      <vt:lpstr>AZ ÁLLATI FEHÉRJEPÓTLÁS LEHETŐSÉGEI</vt:lpstr>
      <vt:lpstr>AZ ÁLLATI FEHÉRJEPÓTLÁS LEHETŐSÉGEI</vt:lpstr>
      <vt:lpstr>PowerPoint bemutató</vt:lpstr>
      <vt:lpstr>A GENETIKAI FEJLŐDÉS HATÁSA A TERMELÉSRE ÉS A KÖRNYEZETRE</vt:lpstr>
      <vt:lpstr>A METÁNKIBOCSÁTÁS CSÖKKENTÉSÉNEK GENETIKAI LEHETŐSÉGEI</vt:lpstr>
      <vt:lpstr>TEJTERMELÉS (FELHASZNÁLÁS 1 MILLIÁRD LITER TEJ ELŐÁLLÍTÁSÁRA VETÍTVE)</vt:lpstr>
      <vt:lpstr>A TERMELÉS INTENZITÁSÁNAK HATÁSA AZ ÜVEGHÁZHATÁSÚ GÁZOK KIBOCSÁTÁSÁRA (USA)</vt:lpstr>
      <vt:lpstr>A GENETIKAI FEJLŐDÉS EREDMÉNYE A PECSENYECSIRKE ELŐÁLLÍTÁSBAN</vt:lpstr>
      <vt:lpstr>TENYÉSZTÉSI LEHETŐSÉGEK A KLÍMAVÁLTOZÁS HATÁSAINAK CSÖKKENTÉSÉRE</vt:lpstr>
      <vt:lpstr>A METÁNKIBOCSÁTÁS CSÖKKENTÉSÉNEK TAKARMÁNYOZÁSI LEHETŐSÉGEI</vt:lpstr>
      <vt:lpstr>A METÁNKIBOCSÁTÁS CSÖKKENTÉSÉNEK TAKARMÁNYOZÁSI LEHETŐSÉGEI</vt:lpstr>
      <vt:lpstr>AZ EURÓPAI UNIÓ PROGRAMJA AZ ÜVEGHÁZHATÁSÚ GÁZOK CSÖKKENTÉSÉRE</vt:lpstr>
      <vt:lpstr>A FARMTÓL AZ ASZTALIG (F2F) PROGRAM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DE</dc:creator>
  <cp:lastModifiedBy>HP Laptop</cp:lastModifiedBy>
  <cp:revision>95</cp:revision>
  <cp:lastPrinted>2021-11-19T09:21:51Z</cp:lastPrinted>
  <dcterms:created xsi:type="dcterms:W3CDTF">2021-11-11T08:53:45Z</dcterms:created>
  <dcterms:modified xsi:type="dcterms:W3CDTF">2022-01-19T14:27:37Z</dcterms:modified>
</cp:coreProperties>
</file>