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306" r:id="rId2"/>
    <p:sldId id="281" r:id="rId3"/>
    <p:sldId id="278" r:id="rId4"/>
    <p:sldId id="304" r:id="rId5"/>
    <p:sldId id="287" r:id="rId6"/>
    <p:sldId id="303" r:id="rId7"/>
    <p:sldId id="292" r:id="rId8"/>
    <p:sldId id="300" r:id="rId9"/>
    <p:sldId id="288" r:id="rId10"/>
    <p:sldId id="289" r:id="rId11"/>
    <p:sldId id="290" r:id="rId12"/>
    <p:sldId id="291" r:id="rId13"/>
    <p:sldId id="294" r:id="rId14"/>
    <p:sldId id="296" r:id="rId15"/>
    <p:sldId id="293" r:id="rId16"/>
    <p:sldId id="298" r:id="rId17"/>
    <p:sldId id="299" r:id="rId18"/>
    <p:sldId id="264" r:id="rId19"/>
    <p:sldId id="265" r:id="rId20"/>
  </p:sldIdLst>
  <p:sldSz cx="12192000" cy="6858000"/>
  <p:notesSz cx="9929813" cy="67976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7" autoAdjust="0"/>
    <p:restoredTop sz="94660"/>
  </p:normalViewPr>
  <p:slideViewPr>
    <p:cSldViewPr snapToGrid="0" showGuides="1">
      <p:cViewPr varScale="1">
        <p:scale>
          <a:sx n="44" d="100"/>
          <a:sy n="44" d="100"/>
        </p:scale>
        <p:origin x="67" y="97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5623496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4EBFB-D52C-45C5-8882-F7C7913DEC62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1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5623496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AEAE9-D787-497B-AF37-A5677032535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99795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5623496" y="0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8E130D-9F5F-4345-9459-D39D51E1EF55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8287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992518" y="3271145"/>
            <a:ext cx="7944778" cy="26766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1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5623496" y="6456433"/>
            <a:ext cx="4304001" cy="3412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19088-A6AD-4702-BBDA-E6DE2C94138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6723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6814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99607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5554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89230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6439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4081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520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7409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3434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5438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68964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421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94045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4257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52842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546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47963-7CD0-486B-9916-18C911930E7C}" type="datetimeFigureOut">
              <a:rPr lang="hu-HU" smtClean="0"/>
              <a:t>2022. 01. 19.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A86AF6E-AF5E-4004-8623-A59089DB60A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8295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52854" y="1521071"/>
            <a:ext cx="10858500" cy="3273896"/>
          </a:xfrm>
        </p:spPr>
        <p:txBody>
          <a:bodyPr>
            <a:noAutofit/>
          </a:bodyPr>
          <a:lstStyle/>
          <a:p>
            <a:pPr algn="ctr"/>
            <a:r>
              <a:rPr lang="hu-HU" sz="3600" dirty="0"/>
              <a:t>A híg- és </a:t>
            </a:r>
            <a:r>
              <a:rPr lang="hu-HU" sz="3600" dirty="0" err="1"/>
              <a:t>szervestrágyák</a:t>
            </a:r>
            <a:r>
              <a:rPr lang="hu-HU" sz="3600" dirty="0"/>
              <a:t> helyes kezelésére és tárolására irányuló megoldások az állattenyésztésben</a:t>
            </a: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3600" b="1" dirty="0" smtClean="0"/>
              <a:t/>
            </a:r>
            <a:br>
              <a:rPr lang="hu-HU" sz="3600" b="1" dirty="0" smtClean="0"/>
            </a:br>
            <a:r>
              <a:rPr lang="hu-HU" sz="2800" b="1" dirty="0" smtClean="0"/>
              <a:t>DR. BÉRI BÉLA</a:t>
            </a:r>
            <a:br>
              <a:rPr lang="hu-HU" sz="2800" b="1" dirty="0" smtClean="0"/>
            </a:br>
            <a:r>
              <a:rPr lang="hu-HU" sz="2800" b="1" dirty="0" smtClean="0"/>
              <a:t>DE MÉK, ÁLLATTENYÉSZTÉSI TANSZÉK</a:t>
            </a:r>
            <a:endParaRPr lang="hu-HU" sz="2800" b="1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727567" y="5073162"/>
            <a:ext cx="8915399" cy="487600"/>
          </a:xfrm>
        </p:spPr>
        <p:txBody>
          <a:bodyPr/>
          <a:lstStyle/>
          <a:p>
            <a:pPr algn="ctr"/>
            <a:r>
              <a:rPr lang="hu-HU" b="1" dirty="0" smtClean="0"/>
              <a:t>DEBRECEN, 2021. </a:t>
            </a:r>
            <a:r>
              <a:rPr lang="hu-HU" b="1" dirty="0" smtClean="0"/>
              <a:t>árpilis 29.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55151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84033" y="580148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HAGYOMÁNYOS SZERVESTRÁGYA KEZELÉS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8774" y="2036885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természet megoldja – nap, szél, szárítás</a:t>
            </a:r>
          </a:p>
          <a:p>
            <a:r>
              <a:rPr lang="hu-HU" sz="2000" b="1" dirty="0" smtClean="0"/>
              <a:t>A napsugárzás fertőtlenítő hatása – UV sugár</a:t>
            </a:r>
          </a:p>
          <a:p>
            <a:r>
              <a:rPr lang="hu-HU" sz="2000" b="1" dirty="0" smtClean="0"/>
              <a:t>Rovarok, madarak szerepe – gyomok kievése, aprítás, baktérium bejuttatás</a:t>
            </a:r>
          </a:p>
          <a:p>
            <a:r>
              <a:rPr lang="hu-HU" sz="2000" b="1" dirty="0" smtClean="0"/>
              <a:t>Eső – talajba mosás</a:t>
            </a:r>
          </a:p>
          <a:p>
            <a:r>
              <a:rPr lang="hu-HU" sz="2000" b="1" dirty="0" smtClean="0"/>
              <a:t>Talajlakó mikrobák</a:t>
            </a:r>
          </a:p>
          <a:p>
            <a:pPr marL="0" indent="0" algn="ctr">
              <a:buNone/>
            </a:pPr>
            <a:endParaRPr lang="hu-HU" sz="2000" b="1" dirty="0" smtClean="0"/>
          </a:p>
          <a:p>
            <a:pPr marL="0" indent="0" algn="ctr">
              <a:buNone/>
            </a:pPr>
            <a:r>
              <a:rPr lang="hu-HU" sz="2000" b="1" dirty="0" err="1" smtClean="0"/>
              <a:t>Detoxifikáció</a:t>
            </a:r>
            <a:r>
              <a:rPr lang="hu-HU" sz="2000" b="1" dirty="0" smtClean="0"/>
              <a:t>, humusz</a:t>
            </a:r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56" y="4632708"/>
            <a:ext cx="3459871" cy="194500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5254" y="4519759"/>
            <a:ext cx="3086938" cy="2057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895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82972" y="632903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SZERVESTRÁGYA KEZELÉSI MÓDSZEREK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79259" y="2133600"/>
            <a:ext cx="8915400" cy="377762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A nyers trágya szabályozottan oxidatív, vagy anaerob erjedése</a:t>
            </a:r>
          </a:p>
          <a:p>
            <a:pPr lvl="1"/>
            <a:r>
              <a:rPr lang="hu-HU" sz="2000" b="1" dirty="0" smtClean="0"/>
              <a:t>Nem szabályozott erjedés esetén rothadás</a:t>
            </a:r>
          </a:p>
          <a:p>
            <a:r>
              <a:rPr lang="hu-HU" sz="2000" b="1" dirty="0" smtClean="0"/>
              <a:t>Anaerob erjedés </a:t>
            </a:r>
          </a:p>
          <a:p>
            <a:pPr lvl="1"/>
            <a:r>
              <a:rPr lang="hu-HU" sz="2000" b="1" dirty="0" err="1" smtClean="0">
                <a:solidFill>
                  <a:schemeClr val="tx1"/>
                </a:solidFill>
              </a:rPr>
              <a:t>Bokashi</a:t>
            </a:r>
            <a:endParaRPr lang="hu-HU" sz="2000" b="1" dirty="0" smtClean="0">
              <a:solidFill>
                <a:schemeClr val="tx1"/>
              </a:solidFill>
            </a:endParaRPr>
          </a:p>
          <a:p>
            <a:pPr lvl="2"/>
            <a:r>
              <a:rPr lang="hu-HU" sz="2000" b="1" dirty="0" smtClean="0"/>
              <a:t>Baktériumos beoltás – 8-10 hétig levegőtlen körülmények</a:t>
            </a:r>
          </a:p>
          <a:p>
            <a:pPr lvl="2"/>
            <a:r>
              <a:rPr lang="hu-HU" sz="2000" b="1" dirty="0" smtClean="0"/>
              <a:t>Már nem trágya, még nem humusz</a:t>
            </a:r>
          </a:p>
          <a:p>
            <a:pPr lvl="1"/>
            <a:r>
              <a:rPr lang="hu-HU" sz="2000" b="1" dirty="0" smtClean="0"/>
              <a:t>Riolittufával rétegezett</a:t>
            </a:r>
          </a:p>
          <a:p>
            <a:pPr lvl="2"/>
            <a:r>
              <a:rPr lang="hu-HU" sz="2000" b="1" dirty="0" smtClean="0"/>
              <a:t>Szabályozott humuszkomposztálás</a:t>
            </a:r>
          </a:p>
          <a:p>
            <a:r>
              <a:rPr lang="hu-HU" sz="2000" b="1" dirty="0" smtClean="0"/>
              <a:t>Aerob - riolittufával</a:t>
            </a:r>
          </a:p>
          <a:p>
            <a:pPr lvl="1"/>
            <a:endParaRPr lang="hu-HU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323921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03840" y="632902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HÍGTRÁGYA MEGJELENÉSE AZ ÁLLATTENYÉSZTÉSBEN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38300" y="2116015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80-as évek – iparszerű telepek megjelenése</a:t>
            </a:r>
          </a:p>
          <a:p>
            <a:pPr lvl="1"/>
            <a:r>
              <a:rPr lang="hu-HU" sz="2000" b="1" dirty="0" smtClean="0"/>
              <a:t>Rácspadló</a:t>
            </a:r>
          </a:p>
          <a:p>
            <a:pPr lvl="1"/>
            <a:r>
              <a:rPr lang="hu-HU" sz="2000" b="1" dirty="0" smtClean="0"/>
              <a:t>Hasznos élettartam rövidülés</a:t>
            </a:r>
          </a:p>
          <a:p>
            <a:r>
              <a:rPr lang="hu-HU" sz="2000" b="1" dirty="0" smtClean="0"/>
              <a:t>Munkaerő hiány</a:t>
            </a:r>
          </a:p>
          <a:p>
            <a:r>
              <a:rPr lang="hu-HU" sz="2000" b="1" dirty="0" smtClean="0"/>
              <a:t>Nagy létszámú telepeken alomanyag hiány</a:t>
            </a:r>
          </a:p>
          <a:p>
            <a:r>
              <a:rPr lang="hu-HU" sz="2000" b="1" dirty="0" smtClean="0"/>
              <a:t>Higiénikus állattartás – tőgyegészség</a:t>
            </a:r>
          </a:p>
          <a:p>
            <a:r>
              <a:rPr lang="hu-HU" sz="2000" b="1" dirty="0" smtClean="0"/>
              <a:t>170 kg nitrogén direktíva  - csak korszerű technológiával megoldható</a:t>
            </a:r>
          </a:p>
          <a:p>
            <a:pPr lvl="1"/>
            <a:r>
              <a:rPr lang="hu-HU" sz="2000" b="1" dirty="0" smtClean="0"/>
              <a:t>Telepek, földtulajdonosok együttműködése</a:t>
            </a:r>
          </a:p>
          <a:p>
            <a:endParaRPr lang="hu-HU" sz="2000" b="1" dirty="0" smtClean="0"/>
          </a:p>
          <a:p>
            <a:endParaRPr lang="hu-HU" sz="2000" b="1" dirty="0"/>
          </a:p>
        </p:txBody>
      </p:sp>
      <p:pic>
        <p:nvPicPr>
          <p:cNvPr id="5" name="Picture 2" descr="Kép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067" y="5067300"/>
            <a:ext cx="3024187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05801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06063" y="615318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HÍGTRÁGYA ÖSSZETÉTELE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02350" y="2116015"/>
            <a:ext cx="8915400" cy="37776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b="1" dirty="0" smtClean="0"/>
              <a:t>Bélsár, vizelet, ivóvíz, technológiai víz</a:t>
            </a:r>
          </a:p>
          <a:p>
            <a:pPr marL="0" indent="0">
              <a:buNone/>
            </a:pPr>
            <a:r>
              <a:rPr lang="hu-HU" sz="2000" b="1" dirty="0" smtClean="0"/>
              <a:t>30%-nál kisebb szárazanyag-tartalom</a:t>
            </a:r>
          </a:p>
          <a:p>
            <a:pPr marL="0" indent="0">
              <a:buNone/>
            </a:pPr>
            <a:r>
              <a:rPr lang="hu-HU" sz="2000" b="1" dirty="0" smtClean="0"/>
              <a:t>Összetétele: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nitrogén 0,8-2,6 kg/m</a:t>
            </a:r>
            <a:r>
              <a:rPr lang="hu-HU" sz="2000" b="1" baseline="30000" dirty="0" smtClean="0"/>
              <a:t>3</a:t>
            </a:r>
            <a:endParaRPr lang="hu-HU" sz="2000" b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foszfor 0,3-1,2 </a:t>
            </a:r>
            <a:r>
              <a:rPr lang="hu-HU" sz="2000" b="1" dirty="0"/>
              <a:t>kg/m</a:t>
            </a:r>
            <a:r>
              <a:rPr lang="hu-HU" sz="2000" b="1" baseline="30000" dirty="0"/>
              <a:t>3</a:t>
            </a: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/>
              <a:t>kálium 0,9-2,3 kg/m</a:t>
            </a:r>
            <a:r>
              <a:rPr lang="hu-HU" sz="2000" b="1" baseline="30000" dirty="0"/>
              <a:t>3</a:t>
            </a:r>
            <a:endParaRPr lang="hu-HU" sz="2000" b="1" dirty="0"/>
          </a:p>
          <a:p>
            <a:pPr>
              <a:buFont typeface="Wingdings" panose="05000000000000000000" pitchFamily="2" charset="2"/>
              <a:buChar char="Ø"/>
            </a:pPr>
            <a:r>
              <a:rPr lang="hu-HU" sz="2000" b="1" dirty="0" smtClean="0"/>
              <a:t>összes </a:t>
            </a:r>
            <a:r>
              <a:rPr lang="hu-HU" sz="2000" b="1" dirty="0" err="1" smtClean="0"/>
              <a:t>szervesanyag</a:t>
            </a:r>
            <a:r>
              <a:rPr lang="hu-HU" sz="2000" b="1" dirty="0" smtClean="0"/>
              <a:t> 6-31 </a:t>
            </a:r>
            <a:r>
              <a:rPr lang="hu-HU" sz="2000" b="1" dirty="0"/>
              <a:t>kg/m</a:t>
            </a:r>
            <a:r>
              <a:rPr lang="hu-HU" sz="2000" b="1" baseline="30000" dirty="0"/>
              <a:t>3</a:t>
            </a:r>
            <a:endParaRPr lang="hu-HU" sz="2000" b="1" dirty="0"/>
          </a:p>
          <a:p>
            <a:pPr>
              <a:buFontTx/>
              <a:buChar char="-"/>
            </a:pP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895099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1764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TÁRGYAELTÁVOLÍTÁS TECHNOLÓGIAI VÁLTOZATAI HÍGTRÁGYÁS RENDSZERBEN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18773" y="1781908"/>
            <a:ext cx="8915400" cy="4179277"/>
          </a:xfrm>
        </p:spPr>
        <p:txBody>
          <a:bodyPr>
            <a:noAutofit/>
          </a:bodyPr>
          <a:lstStyle/>
          <a:p>
            <a:r>
              <a:rPr lang="hu-HU" b="1" dirty="0" smtClean="0"/>
              <a:t>Trágyapince – egyszerű – olcsó</a:t>
            </a:r>
          </a:p>
          <a:p>
            <a:pPr lvl="1"/>
            <a:r>
              <a:rPr lang="hu-HU" sz="1800" b="1" dirty="0" smtClean="0"/>
              <a:t>2-3 méter mély medence</a:t>
            </a:r>
          </a:p>
          <a:p>
            <a:pPr lvl="1"/>
            <a:r>
              <a:rPr lang="hu-HU" sz="1800" b="1" dirty="0" smtClean="0"/>
              <a:t>Havi ürítés</a:t>
            </a:r>
          </a:p>
          <a:p>
            <a:pPr lvl="1"/>
            <a:r>
              <a:rPr lang="hu-HU" sz="1800" b="1" dirty="0" smtClean="0"/>
              <a:t>A szilárd fázis nehezen eltávolítható</a:t>
            </a:r>
          </a:p>
          <a:p>
            <a:r>
              <a:rPr lang="hu-HU" b="1" dirty="0" smtClean="0"/>
              <a:t>Vízöblítéses</a:t>
            </a:r>
          </a:p>
          <a:p>
            <a:pPr lvl="1"/>
            <a:r>
              <a:rPr lang="hu-HU" sz="1800" b="1" dirty="0" smtClean="0"/>
              <a:t>Lejtős </a:t>
            </a:r>
            <a:r>
              <a:rPr lang="hu-HU" sz="1800" b="1" dirty="0" err="1" smtClean="0"/>
              <a:t>box</a:t>
            </a:r>
            <a:r>
              <a:rPr lang="hu-HU" sz="1800" b="1" dirty="0" smtClean="0"/>
              <a:t> végén trágyacsatorna – 0,7-2 m széles, 30-50 cm mély</a:t>
            </a:r>
          </a:p>
          <a:p>
            <a:pPr lvl="1"/>
            <a:r>
              <a:rPr lang="hu-HU" sz="1800" b="1" dirty="0" smtClean="0"/>
              <a:t>Naponta kétszer öblítés </a:t>
            </a:r>
          </a:p>
          <a:p>
            <a:pPr lvl="1"/>
            <a:r>
              <a:rPr lang="hu-HU" sz="1800" b="1" dirty="0" smtClean="0"/>
              <a:t>Drága beruházás, jelentős vízfogyasztás</a:t>
            </a:r>
          </a:p>
          <a:p>
            <a:pPr lvl="1"/>
            <a:r>
              <a:rPr lang="hu-HU" sz="1800" b="1" dirty="0" smtClean="0"/>
              <a:t>A lejtés miatt az istállóméret korlátozott</a:t>
            </a:r>
          </a:p>
          <a:p>
            <a:r>
              <a:rPr lang="hu-HU" b="1" dirty="0" smtClean="0"/>
              <a:t>Úsztatásos</a:t>
            </a:r>
          </a:p>
          <a:p>
            <a:pPr lvl="1"/>
            <a:r>
              <a:rPr lang="hu-HU" sz="1800" b="1" dirty="0" smtClean="0"/>
              <a:t>Tálcák bukógáttal </a:t>
            </a:r>
          </a:p>
          <a:p>
            <a:pPr lvl="1"/>
            <a:r>
              <a:rPr lang="hu-HU" sz="1800" b="1" dirty="0" smtClean="0"/>
              <a:t>Áramlásos</a:t>
            </a:r>
          </a:p>
        </p:txBody>
      </p:sp>
      <p:pic>
        <p:nvPicPr>
          <p:cNvPr id="4" name="Kép 1" descr="csípő5.bmp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9897" y="4608865"/>
            <a:ext cx="2565400" cy="1967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2184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9879" y="580148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HÍGTRÁGYA FELHASZNÁLÁSÁNAK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026504" y="2116015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Homogenizálás – öntözés – ha van terület</a:t>
            </a:r>
          </a:p>
          <a:p>
            <a:r>
              <a:rPr lang="hu-HU" sz="2000" b="1" dirty="0" smtClean="0"/>
              <a:t>Hígfázis – öntözővíz, öblítővíz</a:t>
            </a:r>
          </a:p>
          <a:p>
            <a:r>
              <a:rPr lang="hu-HU" sz="2000" b="1" dirty="0" smtClean="0"/>
              <a:t>Szilárd fázis 	- trágya – talajszerkezet javítás – komposzt - termék</a:t>
            </a:r>
          </a:p>
          <a:p>
            <a:pPr marL="0" indent="0">
              <a:buNone/>
            </a:pPr>
            <a:r>
              <a:rPr lang="hu-HU" sz="2000" b="1" dirty="0"/>
              <a:t>	</a:t>
            </a:r>
            <a:r>
              <a:rPr lang="hu-HU" sz="2000" b="1" dirty="0" smtClean="0"/>
              <a:t>			- biogáz - energia</a:t>
            </a:r>
          </a:p>
          <a:p>
            <a:pPr lvl="0">
              <a:buClr>
                <a:srgbClr val="A53010"/>
              </a:buClr>
            </a:pPr>
            <a:r>
              <a:rPr lang="hu-H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Halastó </a:t>
            </a:r>
            <a:r>
              <a:rPr lang="hu-H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</a:t>
            </a:r>
            <a:r>
              <a:rPr lang="hu-HU" sz="20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haltakarmány</a:t>
            </a:r>
          </a:p>
          <a:p>
            <a:pPr lvl="0">
              <a:buClr>
                <a:srgbClr val="A53010"/>
              </a:buClr>
            </a:pPr>
            <a:endParaRPr lang="hu-H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0" indent="0">
              <a:buNone/>
            </a:pPr>
            <a:endParaRPr lang="hu-HU" sz="2000" b="1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43"/>
          <a:stretch/>
        </p:blipFill>
        <p:spPr>
          <a:xfrm>
            <a:off x="8117813" y="4067481"/>
            <a:ext cx="2971156" cy="2190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11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39010" y="588941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HÍGTRÁGYAKEZELÉS MÓDSZEREI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06697" y="1540189"/>
            <a:ext cx="8915400" cy="3777622"/>
          </a:xfrm>
        </p:spPr>
        <p:txBody>
          <a:bodyPr>
            <a:noAutofit/>
          </a:bodyPr>
          <a:lstStyle/>
          <a:p>
            <a:r>
              <a:rPr lang="hu-HU" sz="2000" b="1" dirty="0" smtClean="0"/>
              <a:t>Átmeneti tároló – kezeletlen anyag kijuttatása</a:t>
            </a:r>
          </a:p>
          <a:p>
            <a:pPr lvl="1"/>
            <a:r>
              <a:rPr lang="hu-HU" sz="2000" b="1" dirty="0" smtClean="0"/>
              <a:t>7-10 napos kezelés - a fertőzésveszély miatt szükséges</a:t>
            </a:r>
          </a:p>
          <a:p>
            <a:r>
              <a:rPr lang="hu-HU" sz="2000" b="1" dirty="0" smtClean="0"/>
              <a:t>Fázisbontás nélküli kezelés</a:t>
            </a:r>
          </a:p>
          <a:p>
            <a:pPr lvl="1"/>
            <a:r>
              <a:rPr lang="hu-HU" sz="2000" b="1" dirty="0" smtClean="0"/>
              <a:t>Kijuttatás tartálykocsival</a:t>
            </a:r>
          </a:p>
          <a:p>
            <a:pPr lvl="1"/>
            <a:r>
              <a:rPr lang="hu-HU" sz="2000" b="1" dirty="0" smtClean="0"/>
              <a:t>Homogenizálás – mechanikus, </a:t>
            </a:r>
            <a:r>
              <a:rPr lang="hu-HU" sz="2000" b="1" dirty="0" err="1" smtClean="0"/>
              <a:t>pneomatikus</a:t>
            </a:r>
            <a:r>
              <a:rPr lang="hu-HU" sz="2000" b="1" dirty="0" smtClean="0"/>
              <a:t>, hidraulikus, elektrolitos</a:t>
            </a:r>
          </a:p>
          <a:p>
            <a:r>
              <a:rPr lang="hu-HU" sz="2000" b="1" dirty="0" smtClean="0"/>
              <a:t>Fázisbontással</a:t>
            </a:r>
          </a:p>
          <a:p>
            <a:pPr lvl="1"/>
            <a:r>
              <a:rPr lang="hu-HU" sz="2000" b="1" dirty="0" smtClean="0"/>
              <a:t>Ülepítés</a:t>
            </a:r>
          </a:p>
          <a:p>
            <a:pPr lvl="1"/>
            <a:r>
              <a:rPr lang="hu-HU" sz="2000" b="1" dirty="0" smtClean="0"/>
              <a:t>Szűrés – olcsó, egyszerű, de nagy felület szükséges, környezetszennyezés</a:t>
            </a:r>
          </a:p>
          <a:p>
            <a:pPr lvl="1"/>
            <a:r>
              <a:rPr lang="hu-HU" sz="2000" b="1" dirty="0" smtClean="0"/>
              <a:t>Földmedence – szalmaszűrő</a:t>
            </a:r>
          </a:p>
          <a:p>
            <a:pPr lvl="1"/>
            <a:r>
              <a:rPr lang="hu-HU" sz="2000" b="1" dirty="0" smtClean="0"/>
              <a:t>Gépesített – sziták (ív, </a:t>
            </a:r>
            <a:r>
              <a:rPr lang="hu-HU" sz="2000" b="1" dirty="0" err="1" smtClean="0"/>
              <a:t>vibro</a:t>
            </a:r>
            <a:r>
              <a:rPr lang="hu-HU" sz="2000" b="1" dirty="0" smtClean="0"/>
              <a:t>, prés), szeparátor</a:t>
            </a:r>
          </a:p>
          <a:p>
            <a:pPr lvl="1"/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17558084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091764" y="624110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BIOGÁZ ELŐÁLLÍTÁSÁNAK LEHETŐSÉGE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50658" y="2124808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Anaerob módszer különböző telepméretre</a:t>
            </a:r>
          </a:p>
          <a:p>
            <a:r>
              <a:rPr lang="hu-HU" sz="2000" b="1" dirty="0" smtClean="0"/>
              <a:t>Endoterm folyamat – a hőmérséklet beállítása szükséges</a:t>
            </a:r>
          </a:p>
          <a:p>
            <a:r>
              <a:rPr lang="hu-HU" sz="2000" b="1" dirty="0" smtClean="0"/>
              <a:t>A képződött gáz összetétele – 65% metán, 35% szén-dioxid</a:t>
            </a:r>
          </a:p>
          <a:p>
            <a:pPr lvl="1"/>
            <a:r>
              <a:rPr lang="hu-HU" sz="2000" b="1" dirty="0" smtClean="0"/>
              <a:t>A földgáz fűtőértékének fele</a:t>
            </a:r>
          </a:p>
          <a:p>
            <a:pPr lvl="1"/>
            <a:r>
              <a:rPr lang="hu-HU" sz="2000" b="1" dirty="0" smtClean="0"/>
              <a:t>Erjedési idő 20-50 nap</a:t>
            </a:r>
          </a:p>
          <a:p>
            <a:r>
              <a:rPr lang="hu-HU" sz="2000" b="1" dirty="0" smtClean="0"/>
              <a:t>Fűtés, vagy áramtermelés</a:t>
            </a:r>
          </a:p>
          <a:p>
            <a:r>
              <a:rPr lang="hu-HU" sz="2000" b="1" dirty="0" smtClean="0"/>
              <a:t>A melléktermék steril, felhasználható trágyaként, komposztként, vagy alomként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234752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555" y="624110"/>
            <a:ext cx="9623058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AZ EURÓPAI UNIÓ PROGRAMJA AZ ÜVEGHÁZHATÁSÚ GÁZOK CSÖKKENTÉSÉRE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70538" y="2151185"/>
            <a:ext cx="9262574" cy="3777622"/>
          </a:xfrm>
        </p:spPr>
        <p:txBody>
          <a:bodyPr>
            <a:normAutofit/>
          </a:bodyPr>
          <a:lstStyle/>
          <a:p>
            <a:r>
              <a:rPr lang="hu-HU" sz="2400" b="1" dirty="0" err="1" smtClean="0"/>
              <a:t>Green</a:t>
            </a:r>
            <a:r>
              <a:rPr lang="hu-HU" sz="2400" b="1" dirty="0" smtClean="0"/>
              <a:t>  </a:t>
            </a:r>
            <a:r>
              <a:rPr lang="hu-HU" sz="2400" b="1" dirty="0" err="1" smtClean="0"/>
              <a:t>Deal</a:t>
            </a:r>
            <a:r>
              <a:rPr lang="hu-HU" sz="2400" b="1" dirty="0" smtClean="0"/>
              <a:t> Program</a:t>
            </a:r>
          </a:p>
          <a:p>
            <a:pPr lvl="1"/>
            <a:r>
              <a:rPr lang="hu-HU" sz="2400" b="1" dirty="0" err="1" smtClean="0"/>
              <a:t>Növényvédőszer</a:t>
            </a:r>
            <a:r>
              <a:rPr lang="hu-HU" sz="2400" b="1" dirty="0" smtClean="0"/>
              <a:t> felhasználás csökkentése 50%-kal</a:t>
            </a:r>
          </a:p>
          <a:p>
            <a:pPr lvl="1"/>
            <a:r>
              <a:rPr lang="hu-HU" sz="2400" b="1" dirty="0" smtClean="0"/>
              <a:t>Műtrágya felhasználás csökkentése 20%-kal</a:t>
            </a:r>
          </a:p>
          <a:p>
            <a:pPr lvl="1"/>
            <a:r>
              <a:rPr lang="hu-HU" sz="2400" b="1" dirty="0" smtClean="0"/>
              <a:t>Antibiotikum felhasználás csökkentése 50%-kal</a:t>
            </a:r>
          </a:p>
          <a:p>
            <a:pPr lvl="1"/>
            <a:r>
              <a:rPr lang="hu-HU" sz="2400" b="1" dirty="0" smtClean="0"/>
              <a:t>Ökológiai gazdálkodás növelése 8-ról 25%-ra</a:t>
            </a:r>
          </a:p>
          <a:p>
            <a:pPr lvl="1"/>
            <a:r>
              <a:rPr lang="hu-HU" sz="2400" b="1" dirty="0" smtClean="0"/>
              <a:t>Várható üvegházhatású gáz csökkenés 40-60% 2050-re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151" y="5219194"/>
            <a:ext cx="32289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7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46385" y="624110"/>
            <a:ext cx="9658227" cy="1280890"/>
          </a:xfrm>
        </p:spPr>
        <p:txBody>
          <a:bodyPr>
            <a:normAutofit/>
          </a:bodyPr>
          <a:lstStyle/>
          <a:p>
            <a:pPr algn="ctr"/>
            <a:r>
              <a:rPr lang="hu-HU" b="1" dirty="0" smtClean="0"/>
              <a:t>A FARMTÓL AZ ASZTALIG (F2F) PROGRAM</a:t>
            </a:r>
            <a:br>
              <a:rPr lang="hu-HU" b="1" dirty="0" smtClean="0"/>
            </a:b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46385" y="1540189"/>
            <a:ext cx="8915400" cy="3777622"/>
          </a:xfrm>
        </p:spPr>
        <p:txBody>
          <a:bodyPr>
            <a:noAutofit/>
          </a:bodyPr>
          <a:lstStyle/>
          <a:p>
            <a:r>
              <a:rPr lang="hu-HU" b="1" dirty="0" smtClean="0"/>
              <a:t>Nincs hatásvizsgálat</a:t>
            </a:r>
          </a:p>
          <a:p>
            <a:r>
              <a:rPr lang="hu-HU" b="1" dirty="0" smtClean="0"/>
              <a:t>Kevesebb élelmiszer-előállítás</a:t>
            </a:r>
          </a:p>
          <a:p>
            <a:pPr lvl="1"/>
            <a:r>
              <a:rPr lang="hu-HU" sz="1800" b="1" dirty="0" smtClean="0"/>
              <a:t>Marhahús – 20%</a:t>
            </a:r>
          </a:p>
          <a:p>
            <a:pPr lvl="1"/>
            <a:r>
              <a:rPr lang="hu-HU" sz="1800" b="1" dirty="0" smtClean="0"/>
              <a:t>Tej – 6%</a:t>
            </a:r>
          </a:p>
          <a:p>
            <a:pPr lvl="1"/>
            <a:r>
              <a:rPr lang="hu-HU" sz="1800" b="1" dirty="0" smtClean="0"/>
              <a:t>Gabona – 21%</a:t>
            </a:r>
          </a:p>
          <a:p>
            <a:pPr lvl="1"/>
            <a:r>
              <a:rPr lang="hu-HU" sz="1800" b="1" dirty="0" smtClean="0"/>
              <a:t>Olajos növények – 20%</a:t>
            </a:r>
          </a:p>
          <a:p>
            <a:r>
              <a:rPr lang="hu-HU" b="1" dirty="0" smtClean="0"/>
              <a:t>Drágább élelmiszerek</a:t>
            </a:r>
          </a:p>
          <a:p>
            <a:pPr lvl="1"/>
            <a:r>
              <a:rPr lang="hu-HU" sz="1800" b="1" dirty="0" smtClean="0"/>
              <a:t>Marhahús ár – 60%</a:t>
            </a:r>
          </a:p>
          <a:p>
            <a:pPr lvl="1"/>
            <a:r>
              <a:rPr lang="hu-HU" sz="1800" b="1" dirty="0" smtClean="0"/>
              <a:t>Sertéshús ár – 50%</a:t>
            </a:r>
          </a:p>
          <a:p>
            <a:pPr lvl="1"/>
            <a:r>
              <a:rPr lang="hu-HU" sz="1800" b="1" dirty="0" smtClean="0"/>
              <a:t>Tej ár – 36%</a:t>
            </a:r>
          </a:p>
          <a:p>
            <a:r>
              <a:rPr lang="hu-HU" b="1" dirty="0" smtClean="0"/>
              <a:t>Több millió ember megélhetése kerül veszélybe</a:t>
            </a:r>
          </a:p>
          <a:p>
            <a:r>
              <a:rPr lang="hu-HU" b="1" dirty="0" smtClean="0"/>
              <a:t>A termelés és az üvegházhatású gáz kibocsátás áttevődik harmadik országokba – </a:t>
            </a:r>
            <a:r>
              <a:rPr lang="hu-HU" b="1" dirty="0" err="1" smtClean="0"/>
              <a:t>karbonlábnyom</a:t>
            </a:r>
            <a:r>
              <a:rPr lang="hu-HU" b="1" dirty="0" smtClean="0"/>
              <a:t> változatlan marad</a:t>
            </a:r>
            <a:endParaRPr lang="hu-HU" b="1" dirty="0"/>
          </a:p>
        </p:txBody>
      </p:sp>
      <p:sp>
        <p:nvSpPr>
          <p:cNvPr id="4" name="AutoShape 2" descr="Ingyenes képek : fű, Farm, gyep, rét, tavaszi, tehén, marha, legelő,  legeltetés, gerinces, vidéki térség, szarvasmarha, mint emlős,  agrárgazdaság 2580x1604 - - 1327193 - Ingyenes képek - háttérképek ingyen -  PxHere"/>
          <p:cNvSpPr>
            <a:spLocks noChangeAspect="1" noChangeArrowheads="1"/>
          </p:cNvSpPr>
          <p:nvPr/>
        </p:nvSpPr>
        <p:spPr bwMode="auto">
          <a:xfrm>
            <a:off x="155575" y="-808038"/>
            <a:ext cx="2714625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53" y="1540189"/>
            <a:ext cx="2143125" cy="214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7018" y="4040675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50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91409" y="2133600"/>
            <a:ext cx="8915400" cy="3777622"/>
          </a:xfrm>
        </p:spPr>
        <p:txBody>
          <a:bodyPr>
            <a:normAutofit/>
          </a:bodyPr>
          <a:lstStyle/>
          <a:p>
            <a:r>
              <a:rPr lang="hu-HU" sz="2200" b="1" dirty="0" smtClean="0"/>
              <a:t>Takarmánytermesztés, betakarítás</a:t>
            </a:r>
          </a:p>
          <a:p>
            <a:pPr lvl="1"/>
            <a:r>
              <a:rPr lang="hu-HU" sz="2000" b="1" dirty="0" smtClean="0"/>
              <a:t>Takarmánynövény, betakarítás módja, ideje</a:t>
            </a:r>
          </a:p>
          <a:p>
            <a:r>
              <a:rPr lang="hu-HU" sz="2200" b="1" dirty="0" smtClean="0"/>
              <a:t>A takarmányhasznosítás </a:t>
            </a:r>
            <a:r>
              <a:rPr lang="hu-HU" sz="2200" b="1" dirty="0"/>
              <a:t>javítása</a:t>
            </a:r>
          </a:p>
          <a:p>
            <a:pPr lvl="1"/>
            <a:r>
              <a:rPr lang="hu-HU" sz="2200" b="1" dirty="0" smtClean="0"/>
              <a:t>Receptúra készítés – többféle adag</a:t>
            </a:r>
          </a:p>
          <a:p>
            <a:pPr lvl="1"/>
            <a:r>
              <a:rPr lang="hu-HU" sz="2200" b="1" dirty="0" smtClean="0"/>
              <a:t>Takarmány-előkészítés – szecskázás, szemroppantás stb.</a:t>
            </a:r>
            <a:endParaRPr lang="hu-HU" sz="2200" b="1" dirty="0"/>
          </a:p>
          <a:p>
            <a:pPr lvl="1"/>
            <a:r>
              <a:rPr lang="hu-HU" sz="2200" b="1" dirty="0" smtClean="0"/>
              <a:t>Tárolás – módszerei, veszteségek</a:t>
            </a:r>
          </a:p>
          <a:p>
            <a:pPr lvl="1"/>
            <a:r>
              <a:rPr lang="hu-HU" sz="2200" b="1" dirty="0" smtClean="0"/>
              <a:t>A takarmány-kijuttatás technológiája, gyakorisága</a:t>
            </a:r>
            <a:endParaRPr lang="hu-HU" sz="2200" b="1" dirty="0"/>
          </a:p>
          <a:p>
            <a:r>
              <a:rPr lang="hu-HU" sz="2200" b="1" dirty="0" smtClean="0"/>
              <a:t>A genotípushoz </a:t>
            </a:r>
            <a:r>
              <a:rPr lang="hu-HU" sz="2200" b="1" dirty="0"/>
              <a:t>igazított </a:t>
            </a:r>
            <a:r>
              <a:rPr lang="hu-HU" sz="2200" b="1" dirty="0" err="1"/>
              <a:t>aminósav-összetétel</a:t>
            </a:r>
            <a:endParaRPr lang="hu-HU" sz="2200" b="1" dirty="0"/>
          </a:p>
          <a:p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591409" y="588941"/>
            <a:ext cx="9174650" cy="1280890"/>
          </a:xfrm>
        </p:spPr>
        <p:txBody>
          <a:bodyPr/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654" y="1698365"/>
            <a:ext cx="2209746" cy="220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275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1083" y="2142393"/>
            <a:ext cx="8915400" cy="3777622"/>
          </a:xfrm>
        </p:spPr>
        <p:txBody>
          <a:bodyPr>
            <a:normAutofit lnSpcReduction="10000"/>
          </a:bodyPr>
          <a:lstStyle/>
          <a:p>
            <a:r>
              <a:rPr lang="hu-HU" sz="2000" b="1" dirty="0" smtClean="0"/>
              <a:t>Takarmányozási eljárások</a:t>
            </a:r>
          </a:p>
          <a:p>
            <a:pPr lvl="1"/>
            <a:r>
              <a:rPr lang="hu-HU" sz="2000" b="1" dirty="0" smtClean="0"/>
              <a:t>Takarmányfelvétel növelése</a:t>
            </a:r>
          </a:p>
          <a:p>
            <a:pPr lvl="1"/>
            <a:r>
              <a:rPr lang="hu-HU" sz="2000" b="1" dirty="0" smtClean="0"/>
              <a:t>Abrakarány növelése</a:t>
            </a:r>
          </a:p>
          <a:p>
            <a:pPr lvl="1"/>
            <a:r>
              <a:rPr lang="hu-HU" sz="2000" b="1" dirty="0" smtClean="0"/>
              <a:t>Új takarmányféleség bevonása – vörös alga, hínár</a:t>
            </a:r>
          </a:p>
          <a:p>
            <a:r>
              <a:rPr lang="hu-HU" sz="2000" b="1" dirty="0" smtClean="0"/>
              <a:t>Adalékanyagok felhasználása</a:t>
            </a:r>
          </a:p>
          <a:p>
            <a:pPr lvl="1"/>
            <a:r>
              <a:rPr lang="hu-HU" sz="2000" b="1" dirty="0" smtClean="0"/>
              <a:t>Rostbontó enzimek</a:t>
            </a:r>
          </a:p>
          <a:p>
            <a:pPr lvl="1"/>
            <a:r>
              <a:rPr lang="hu-HU" sz="2000" b="1" dirty="0" smtClean="0"/>
              <a:t>Tannin, </a:t>
            </a:r>
            <a:r>
              <a:rPr lang="hu-HU" sz="2000" b="1" dirty="0" err="1" smtClean="0"/>
              <a:t>szaponin</a:t>
            </a:r>
            <a:endParaRPr lang="hu-HU" sz="2000" b="1" dirty="0" smtClean="0"/>
          </a:p>
          <a:p>
            <a:pPr lvl="1"/>
            <a:r>
              <a:rPr lang="hu-HU" sz="2000" b="1" dirty="0" smtClean="0"/>
              <a:t>Gyógynövények</a:t>
            </a:r>
          </a:p>
          <a:p>
            <a:pPr lvl="1"/>
            <a:r>
              <a:rPr lang="hu-HU" sz="2000" b="1" dirty="0" smtClean="0"/>
              <a:t>Fokhagyma kivonat - </a:t>
            </a:r>
            <a:r>
              <a:rPr lang="hu-HU" sz="2000" b="1" dirty="0" err="1" smtClean="0"/>
              <a:t>Mootral</a:t>
            </a:r>
            <a:endParaRPr lang="hu-HU" sz="2000" b="1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850658" y="615318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METÁNKIBOCSÁTÁS CSÖKKENTÉSÉNEK TAKARMÁNYOZÁSI LEHETŐSÉGEI</a:t>
            </a:r>
            <a:endParaRPr lang="hu-HU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459" y="1750402"/>
            <a:ext cx="2533650" cy="1809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1799" y="427416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289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96916" y="624110"/>
            <a:ext cx="980769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AZ ÜVEGHÁZHATÁSÚ GÁZOK CSÖKKENTÉSÉNEK LEHETŐSÉGE AZ ÁLLATTENYÉSZTÉSBEN</a:t>
            </a:r>
            <a:endParaRPr lang="hu-HU" b="1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2"/>
          </p:nvPr>
        </p:nvSpPr>
        <p:spPr>
          <a:xfrm>
            <a:off x="1129689" y="2559291"/>
            <a:ext cx="3099411" cy="335406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A gazdasági állatok tartásának megszüntetése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Állati fehérjék pótlása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Legelők kezelése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Megélhetési gondok</a:t>
            </a:r>
          </a:p>
          <a:p>
            <a:pPr marL="0" indent="0">
              <a:buNone/>
            </a:pPr>
            <a:r>
              <a:rPr lang="hu-HU" sz="3200" b="1" dirty="0" smtClean="0"/>
              <a:t>ILLÚZIÓ</a:t>
            </a:r>
          </a:p>
          <a:p>
            <a:pPr marL="400050" lvl="1" indent="0">
              <a:buNone/>
            </a:pPr>
            <a:endParaRPr lang="hu-HU" b="1" dirty="0"/>
          </a:p>
        </p:txBody>
      </p:sp>
      <p:sp>
        <p:nvSpPr>
          <p:cNvPr id="7" name="Tartalom helye 6"/>
          <p:cNvSpPr>
            <a:spLocks noGrp="1"/>
          </p:cNvSpPr>
          <p:nvPr>
            <p:ph sz="quarter" idx="4"/>
          </p:nvPr>
        </p:nvSpPr>
        <p:spPr>
          <a:xfrm>
            <a:off x="4617188" y="2559291"/>
            <a:ext cx="3190381" cy="3354060"/>
          </a:xfrm>
        </p:spPr>
        <p:txBody>
          <a:bodyPr/>
          <a:lstStyle/>
          <a:p>
            <a:pPr marL="0" indent="0">
              <a:buNone/>
            </a:pPr>
            <a:r>
              <a:rPr lang="hu-HU" b="1" dirty="0" smtClean="0"/>
              <a:t>A gazdasági állatok létszámának csökkentése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b="1" dirty="0" smtClean="0"/>
              <a:t>Intenzívebb termelés</a:t>
            </a:r>
          </a:p>
          <a:p>
            <a:pPr marL="0" indent="0">
              <a:buNone/>
            </a:pPr>
            <a:r>
              <a:rPr lang="hu-HU" sz="2800" b="1" dirty="0" smtClean="0"/>
              <a:t>REALITÁS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b="1" dirty="0"/>
          </a:p>
        </p:txBody>
      </p:sp>
      <p:sp>
        <p:nvSpPr>
          <p:cNvPr id="8" name="Szövegdoboz 7"/>
          <p:cNvSpPr txBox="1"/>
          <p:nvPr/>
        </p:nvSpPr>
        <p:spPr>
          <a:xfrm>
            <a:off x="8106509" y="2559291"/>
            <a:ext cx="33059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Meglévő állomány gázkibocsátásának csökkentése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Tenyésztés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Takarmányozás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b="1" dirty="0" smtClean="0"/>
              <a:t>Menedzsment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hu-HU" sz="2800" b="1" dirty="0" smtClean="0"/>
              <a:t>Trágyakezelés</a:t>
            </a:r>
          </a:p>
          <a:p>
            <a:endParaRPr lang="hu-HU" sz="2800" b="1" dirty="0"/>
          </a:p>
          <a:p>
            <a:r>
              <a:rPr lang="hu-HU" sz="2800" b="1" dirty="0" smtClean="0"/>
              <a:t>LEHETŐSÉG</a:t>
            </a:r>
            <a:endParaRPr lang="hu-HU" sz="2800" b="1" dirty="0"/>
          </a:p>
        </p:txBody>
      </p:sp>
    </p:spTree>
    <p:extLst>
      <p:ext uri="{BB962C8B-B14F-4D97-AF65-F5344CB8AC3E}">
        <p14:creationId xmlns:p14="http://schemas.microsoft.com/office/powerpoint/2010/main" val="3771308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68671" y="624110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SZERVES- ÉS HÍGTRÁGYA FELHASZNÁLÁSÁNAK LEHETŐSÉGEI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03412" y="2098431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talajerő utánpótlás szükségessége</a:t>
            </a:r>
          </a:p>
          <a:p>
            <a:r>
              <a:rPr lang="hu-HU" sz="2000" b="1" dirty="0" smtClean="0"/>
              <a:t>A műtrágyák kiváltása</a:t>
            </a:r>
          </a:p>
          <a:p>
            <a:pPr lvl="1"/>
            <a:r>
              <a:rPr lang="hu-HU" sz="2000" b="1" dirty="0" smtClean="0"/>
              <a:t>Olcsóbb</a:t>
            </a:r>
          </a:p>
          <a:p>
            <a:pPr lvl="1"/>
            <a:r>
              <a:rPr lang="hu-HU" sz="2000" b="1" dirty="0" smtClean="0"/>
              <a:t>A műtrágya előállítás energiaigénye</a:t>
            </a:r>
          </a:p>
          <a:p>
            <a:r>
              <a:rPr lang="hu-HU" sz="2000" b="1" dirty="0" err="1" smtClean="0"/>
              <a:t>Inproduktív</a:t>
            </a:r>
            <a:r>
              <a:rPr lang="hu-HU" sz="2000" b="1" dirty="0" smtClean="0"/>
              <a:t> beruházás</a:t>
            </a:r>
          </a:p>
          <a:p>
            <a:r>
              <a:rPr lang="hu-HU" sz="2000" b="1" dirty="0" smtClean="0"/>
              <a:t>Támogatás – túlzott elvárások</a:t>
            </a:r>
          </a:p>
          <a:p>
            <a:r>
              <a:rPr lang="hu-HU" sz="2000" b="1" dirty="0" smtClean="0"/>
              <a:t>Bürokratikus előírások, </a:t>
            </a:r>
            <a:r>
              <a:rPr lang="hu-HU" sz="2000" b="1" dirty="0" err="1" smtClean="0"/>
              <a:t>életszerűtlen</a:t>
            </a:r>
            <a:r>
              <a:rPr lang="hu-HU" sz="2000" b="1" dirty="0" smtClean="0"/>
              <a:t> rendeletek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4238497"/>
            <a:ext cx="3484684" cy="2433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952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32268" y="624110"/>
            <a:ext cx="9566836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AZ ÜVEGHÁZHATÁSÚ GÁZOK CSÖKKENTÉSÉNEK LEHETŐSÉGE A TRÁGYAKEZELÉSSEL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35196" y="2265485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A trágyaeltávolítás technológiája</a:t>
            </a:r>
          </a:p>
          <a:p>
            <a:r>
              <a:rPr lang="hu-HU" sz="2000" b="1" dirty="0" smtClean="0"/>
              <a:t>Az eltávolítás utáni tárolás módszere, ideje</a:t>
            </a:r>
          </a:p>
          <a:p>
            <a:r>
              <a:rPr lang="hu-HU" sz="2000" b="1" dirty="0" smtClean="0"/>
              <a:t>A kijuttatás módszere, ideje</a:t>
            </a:r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123" y="4021037"/>
            <a:ext cx="3925973" cy="26173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95" y="4021037"/>
            <a:ext cx="3489753" cy="261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800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59879" y="641694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TRÁGYAKEZELÉS TÖRVÉNYI SZABÁLYOZÁSA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5873" y="2168770"/>
            <a:ext cx="8915400" cy="3777622"/>
          </a:xfrm>
        </p:spPr>
        <p:txBody>
          <a:bodyPr>
            <a:noAutofit/>
          </a:bodyPr>
          <a:lstStyle/>
          <a:p>
            <a:r>
              <a:rPr lang="hu-HU" b="1" dirty="0" smtClean="0"/>
              <a:t>EK 2009 – növényi tápanyagellátás</a:t>
            </a:r>
          </a:p>
          <a:p>
            <a:r>
              <a:rPr lang="hu-HU" b="1" dirty="0" smtClean="0"/>
              <a:t>EK 2009 – a trágyakezelés állategészségügyi előírásai</a:t>
            </a:r>
          </a:p>
          <a:p>
            <a:r>
              <a:rPr lang="hu-HU" b="1" dirty="0" smtClean="0"/>
              <a:t>EU 2011 – az összekeverés lehetőségei</a:t>
            </a:r>
          </a:p>
          <a:p>
            <a:r>
              <a:rPr lang="hu-HU" b="1" dirty="0" smtClean="0"/>
              <a:t>2007 – törvény a termőföld védelméről</a:t>
            </a:r>
          </a:p>
          <a:p>
            <a:r>
              <a:rPr lang="hu-HU" b="1" dirty="0" smtClean="0"/>
              <a:t>2006 – Kormányrendelet a vizek védelméről</a:t>
            </a:r>
          </a:p>
          <a:p>
            <a:r>
              <a:rPr lang="hu-HU" b="1" dirty="0" smtClean="0"/>
              <a:t>2007-2008 – Minisztériumi rendeletek</a:t>
            </a:r>
          </a:p>
          <a:p>
            <a:pPr lvl="1"/>
            <a:r>
              <a:rPr lang="hu-HU" sz="1800" b="1" dirty="0" err="1" smtClean="0"/>
              <a:t>Nitrátérzékeny</a:t>
            </a:r>
            <a:r>
              <a:rPr lang="hu-HU" sz="1800" b="1" dirty="0" smtClean="0"/>
              <a:t> területeken 170 kg/ha nitrogén</a:t>
            </a:r>
          </a:p>
          <a:p>
            <a:pPr lvl="1"/>
            <a:r>
              <a:rPr lang="hu-HU" sz="1800" b="1" dirty="0" smtClean="0"/>
              <a:t>November 01. – február 15. között kijuttatási tilalom</a:t>
            </a:r>
          </a:p>
          <a:p>
            <a:pPr lvl="1"/>
            <a:r>
              <a:rPr lang="hu-HU" sz="1800" b="1" dirty="0" smtClean="0"/>
              <a:t>Fagyott, vagy vízzel borított területre a kijuttatás tilos</a:t>
            </a:r>
          </a:p>
          <a:p>
            <a:pPr lvl="1"/>
            <a:r>
              <a:rPr lang="hu-HU" sz="1800" b="1" dirty="0" smtClean="0"/>
              <a:t>Felszíni vízbe és 10 méteres közelébe kijuttatni tilos</a:t>
            </a:r>
          </a:p>
          <a:p>
            <a:pPr lvl="1"/>
            <a:r>
              <a:rPr lang="hu-HU" sz="1800" b="1" dirty="0" smtClean="0"/>
              <a:t>Talajtani szakvélemény szükséges</a:t>
            </a:r>
            <a:endParaRPr lang="hu-HU" sz="1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3802" y="3167741"/>
            <a:ext cx="3779092" cy="2520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64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31278" y="560610"/>
            <a:ext cx="8911687" cy="1280890"/>
          </a:xfrm>
        </p:spPr>
        <p:txBody>
          <a:bodyPr/>
          <a:lstStyle/>
          <a:p>
            <a:pPr algn="ctr"/>
            <a:r>
              <a:rPr lang="hu-HU" b="1" dirty="0" smtClean="0"/>
              <a:t>A KÜLÖNBÖZŐ ÁLLATFAJOK BÉLSÁR- ÉS VIZELETÜRÍTÉSE (KG)</a:t>
            </a:r>
            <a:endParaRPr lang="hu-HU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878732"/>
              </p:ext>
            </p:extLst>
          </p:nvPr>
        </p:nvGraphicFramePr>
        <p:xfrm>
          <a:off x="1841867" y="2195146"/>
          <a:ext cx="89154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1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71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ÁLLATFAJ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BÉLSÁR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VIZELET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SZARVASMARHA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20-30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10-15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SERTÉS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1,2-2,5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2,5-4,5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JUH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1,5-2,5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0,6-1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b="1" dirty="0" smtClean="0"/>
                        <a:t>LÓ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15-20</a:t>
                      </a:r>
                      <a:endParaRPr lang="hu-H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 smtClean="0"/>
                        <a:t>4-5</a:t>
                      </a:r>
                      <a:endParaRPr lang="hu-HU" b="1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841867" y="4589585"/>
            <a:ext cx="913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A felvett szárazanyag 50%-a, a nitrogén és foszfor 70%-a, a kálium 85%-a ürül.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2380467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40156" y="624110"/>
            <a:ext cx="8911687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/>
              <a:t>A SZERVESTRÁGYA KÉPZŐDÉSÉNEK ÉS FELHASZNÁLÁSÁNAK HAZAI SAJÁTOSSÁGAI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40156" y="2142392"/>
            <a:ext cx="8915400" cy="3777622"/>
          </a:xfrm>
        </p:spPr>
        <p:txBody>
          <a:bodyPr>
            <a:normAutofit/>
          </a:bodyPr>
          <a:lstStyle/>
          <a:p>
            <a:r>
              <a:rPr lang="hu-HU" sz="2000" b="1" dirty="0" smtClean="0"/>
              <a:t>Kevesebb állatlétszám</a:t>
            </a:r>
          </a:p>
          <a:p>
            <a:r>
              <a:rPr lang="hu-HU" sz="2000" b="1" dirty="0" smtClean="0"/>
              <a:t>Tartási mód változása</a:t>
            </a:r>
          </a:p>
          <a:p>
            <a:pPr lvl="1"/>
            <a:r>
              <a:rPr lang="hu-HU" sz="2000" b="1" dirty="0" err="1" smtClean="0"/>
              <a:t>Pihenőbox</a:t>
            </a:r>
            <a:endParaRPr lang="hu-HU" sz="2000" b="1" dirty="0"/>
          </a:p>
          <a:p>
            <a:pPr lvl="1"/>
            <a:r>
              <a:rPr lang="hu-HU" sz="2000" b="1" dirty="0" smtClean="0"/>
              <a:t>Rácspadló</a:t>
            </a:r>
          </a:p>
          <a:p>
            <a:r>
              <a:rPr lang="hu-HU" sz="2000" b="1" dirty="0" smtClean="0"/>
              <a:t>Drága a szállítás</a:t>
            </a:r>
          </a:p>
          <a:p>
            <a:pPr lvl="1"/>
            <a:r>
              <a:rPr lang="hu-HU" sz="2000" b="1" dirty="0" smtClean="0"/>
              <a:t>A képződés és a felhasználás helye elválik</a:t>
            </a:r>
          </a:p>
          <a:p>
            <a:pPr lvl="1"/>
            <a:r>
              <a:rPr lang="hu-HU" sz="2000" b="1" dirty="0" smtClean="0"/>
              <a:t>Több tízezer tonna felesleg</a:t>
            </a:r>
          </a:p>
          <a:p>
            <a:pPr lvl="1"/>
            <a:r>
              <a:rPr lang="hu-HU" sz="2000" b="1" dirty="0" smtClean="0"/>
              <a:t>Igény a </a:t>
            </a:r>
            <a:r>
              <a:rPr lang="hu-HU" sz="2000" b="1" dirty="0" err="1" smtClean="0"/>
              <a:t>szervestrágyára</a:t>
            </a:r>
            <a:r>
              <a:rPr lang="hu-HU" sz="2000" b="1" dirty="0" smtClean="0"/>
              <a:t>, de a közelben nincs</a:t>
            </a:r>
          </a:p>
          <a:p>
            <a:pPr marL="0" indent="0">
              <a:buNone/>
            </a:pPr>
            <a:endParaRPr lang="hu-HU" sz="20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354" y="4520334"/>
            <a:ext cx="3487196" cy="224311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905" y="1905000"/>
            <a:ext cx="2897707" cy="237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87290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Szálak</Template>
  <TotalTime>981</TotalTime>
  <Words>776</Words>
  <Application>Microsoft Office PowerPoint</Application>
  <PresentationFormat>Szélesvásznú</PresentationFormat>
  <Paragraphs>180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Szálak</vt:lpstr>
      <vt:lpstr>A híg- és szervestrágyák helyes kezelésére és tárolására irányuló megoldások az állattenyésztésben  DR. BÉRI BÉLA DE MÉK, ÁLLATTENYÉSZTÉSI TANSZÉK</vt:lpstr>
      <vt:lpstr>A METÁNKIBOCSÁTÁS CSÖKKENTÉSÉNEK TAKARMÁNYOZÁSI LEHETŐSÉGEI</vt:lpstr>
      <vt:lpstr>A METÁNKIBOCSÁTÁS CSÖKKENTÉSÉNEK TAKARMÁNYOZÁSI LEHETŐSÉGEI</vt:lpstr>
      <vt:lpstr>AZ ÜVEGHÁZHATÁSÚ GÁZOK CSÖKKENTÉSÉNEK LEHETŐSÉGE AZ ÁLLATTENYÉSZTÉSBEN</vt:lpstr>
      <vt:lpstr>A SZERVES- ÉS HÍGTRÁGYA FELHASZNÁLÁSÁNAK LEHETŐSÉGEI</vt:lpstr>
      <vt:lpstr>AZ ÜVEGHÁZHATÁSÚ GÁZOK CSÖKKENTÉSÉNEK LEHETŐSÉGE A TRÁGYAKEZELÉSSEL</vt:lpstr>
      <vt:lpstr>A TRÁGYAKEZELÉS TÖRVÉNYI SZABÁLYOZÁSA</vt:lpstr>
      <vt:lpstr>A KÜLÖNBÖZŐ ÁLLATFAJOK BÉLSÁR- ÉS VIZELETÜRÍTÉSE (KG)</vt:lpstr>
      <vt:lpstr>A SZERVESTRÁGYA KÉPZŐDÉSÉNEK ÉS FELHASZNÁLÁSÁNAK HAZAI SAJÁTOSSÁGAI</vt:lpstr>
      <vt:lpstr>HAGYOMÁNYOS SZERVESTRÁGYA KEZELÉS</vt:lpstr>
      <vt:lpstr>SZERVESTRÁGYA KEZELÉSI MÓDSZEREK</vt:lpstr>
      <vt:lpstr>A HÍGTRÁGYA MEGJELENÉSE AZ ÁLLATTENYÉSZTÉSBEN</vt:lpstr>
      <vt:lpstr>A HÍGTRÁGYA ÖSSZETÉTELE</vt:lpstr>
      <vt:lpstr>A TÁRGYAELTÁVOLÍTÁS TECHNOLÓGIAI VÁLTOZATAI HÍGTRÁGYÁS RENDSZERBEN</vt:lpstr>
      <vt:lpstr>A HÍGTRÁGYA FELHASZNÁLÁSÁNAK LEHETŐSÉGEI</vt:lpstr>
      <vt:lpstr>A HÍGTRÁGYAKEZELÉS MÓDSZEREI</vt:lpstr>
      <vt:lpstr>A BIOGÁZ ELŐÁLLÍTÁSÁNAK LEHETŐSÉGE</vt:lpstr>
      <vt:lpstr>AZ EURÓPAI UNIÓ PROGRAMJA AZ ÜVEGHÁZHATÁSÚ GÁZOK CSÖKKENTÉSÉRE</vt:lpstr>
      <vt:lpstr>A FARMTÓL AZ ASZTALIG (F2F) PROGRAM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DE</dc:creator>
  <cp:lastModifiedBy>HP Laptop</cp:lastModifiedBy>
  <cp:revision>118</cp:revision>
  <cp:lastPrinted>2021-11-23T13:19:08Z</cp:lastPrinted>
  <dcterms:created xsi:type="dcterms:W3CDTF">2021-11-11T08:53:45Z</dcterms:created>
  <dcterms:modified xsi:type="dcterms:W3CDTF">2022-01-19T14:30:02Z</dcterms:modified>
</cp:coreProperties>
</file>