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5777429808282"/>
          <c:y val="0.2002434004929885"/>
          <c:w val="0.68684631833609588"/>
          <c:h val="0.697907954376904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Telepirányítási gyakorlat</c:v>
                </c:pt>
                <c:pt idx="1">
                  <c:v>Adalékanyagok</c:v>
                </c:pt>
                <c:pt idx="2">
                  <c:v>Takarmányozás</c:v>
                </c:pt>
                <c:pt idx="3">
                  <c:v>Genetikai szelekció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B-4A14-A092-808E3B69B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48302080"/>
        <c:axId val="-48304800"/>
      </c:barChart>
      <c:catAx>
        <c:axId val="-4830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-48304800"/>
        <c:crosses val="autoZero"/>
        <c:auto val="0"/>
        <c:lblAlgn val="ctr"/>
        <c:lblOffset val="100"/>
        <c:noMultiLvlLbl val="0"/>
      </c:catAx>
      <c:valAx>
        <c:axId val="-48304800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hu-HU" sz="2400" dirty="0"/>
                  <a:t>Metánemisszió %-os csökkenése (CH</a:t>
                </a:r>
                <a:r>
                  <a:rPr lang="hu-HU" sz="2400" baseline="-25000" dirty="0"/>
                  <a:t>4</a:t>
                </a:r>
                <a:r>
                  <a:rPr lang="hu-HU" sz="2400" dirty="0"/>
                  <a:t>/ECM)</a:t>
                </a:r>
              </a:p>
            </c:rich>
          </c:tx>
          <c:layout>
            <c:manualLayout>
              <c:xMode val="edge"/>
              <c:yMode val="edge"/>
              <c:x val="0.24839704327452072"/>
              <c:y val="3.67053896699787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-48302080"/>
        <c:crosses val="autoZero"/>
        <c:crossBetween val="between"/>
        <c:majorUnit val="5"/>
      </c:valAx>
      <c:spPr>
        <a:noFill/>
        <a:ln w="19050"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 Narrow" panose="020B060602020203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0.02107</cdr:x>
      <cdr:y>0.92793</cdr:y>
    </cdr:from>
    <cdr:to>
      <cdr:x>0.27689</cdr:x>
      <cdr:y>0.97493</cdr:y>
    </cdr:to>
    <cdr:sp macro="" textlink="">
      <cdr:nvSpPr>
        <cdr:cNvPr id="2" name="Szövegdoboz 2">
          <a:extLst xmlns:a="http://schemas.openxmlformats.org/drawingml/2006/main">
            <a:ext uri="{FF2B5EF4-FFF2-40B4-BE49-F238E27FC236}">
              <a16:creationId xmlns:a16="http://schemas.microsoft.com/office/drawing/2014/main" xmlns="" id="{83FD9235-A3DA-4FB6-BCDB-1871D1D35802}"/>
            </a:ext>
          </a:extLst>
        </cdr:cNvPr>
        <cdr:cNvSpPr txBox="1"/>
      </cdr:nvSpPr>
      <cdr:spPr>
        <a:xfrm xmlns:a="http://schemas.openxmlformats.org/drawingml/2006/main">
          <a:off x="256868" y="5469476"/>
          <a:ext cx="311901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Jelmagyarázat: ECM –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Energy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Corrected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Milk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yield</a:t>
          </a:r>
          <a:endParaRPr lang="hu-HU" sz="12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0.65076</cdr:x>
      <cdr:y>0.91644</cdr:y>
    </cdr:from>
    <cdr:to>
      <cdr:x>1</cdr:x>
      <cdr:y>0.96866</cdr:y>
    </cdr:to>
    <cdr:sp macro="" textlink="">
      <cdr:nvSpPr>
        <cdr:cNvPr id="3" name="Szövegdoboz 3"/>
        <cdr:cNvSpPr txBox="1"/>
      </cdr:nvSpPr>
      <cdr:spPr>
        <a:xfrm xmlns:a="http://schemas.openxmlformats.org/drawingml/2006/main">
          <a:off x="7934038" y="5401753"/>
          <a:ext cx="42579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latin typeface="Arial Narrow" panose="020B0606020202030204" pitchFamily="34" charset="0"/>
            </a:rPr>
            <a:t>Forrás: http://dx.doi.org/103168/jds.2013-7234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1DBE-084A-4FA4-BA06-A6EC4717926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885B-1C32-4557-8174-E6A7A9B6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3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992958" y="3227845"/>
            <a:ext cx="7943828" cy="3057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9588"/>
            <a:ext cx="4529138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1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15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0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C1E0-387E-433D-A2A2-6A396B02CC0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3275CE-86F4-4E08-9FE1-B0A15B88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2854" y="1521071"/>
            <a:ext cx="10858500" cy="3273896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Környezetkímélő tartástechnológiai rendszerek az állattenyésztésben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800" b="1" dirty="0" smtClean="0"/>
              <a:t>DR. BÉRI BÉLA</a:t>
            </a:r>
            <a:br>
              <a:rPr lang="hu-HU" sz="2800" b="1" dirty="0" smtClean="0"/>
            </a:br>
            <a:r>
              <a:rPr lang="hu-HU" sz="2800" b="1" dirty="0" smtClean="0"/>
              <a:t>DE MÉK, ÁLLATTENYÉSZTÉSI TANSZÉK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27567" y="5073162"/>
            <a:ext cx="8915399" cy="4876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DEBRECEN, 2021. </a:t>
            </a:r>
            <a:r>
              <a:rPr lang="hu-HU" b="1" smtClean="0"/>
              <a:t>május 04.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1227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447" y="624110"/>
            <a:ext cx="9957166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GENETIKAI FEJLŐDÉS EREDMÉNYE A PECSENYECSIRKE ELŐÁLLÍTÁSBAN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2589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Súlygyarapodás – 8-szor jobb</a:t>
            </a:r>
          </a:p>
          <a:p>
            <a:r>
              <a:rPr lang="hu-HU" sz="2400" b="1" dirty="0" smtClean="0"/>
              <a:t>Takarmányértékesítő-képesség – 3-szor jobb</a:t>
            </a:r>
          </a:p>
          <a:p>
            <a:r>
              <a:rPr lang="hu-HU" sz="2400" b="1" dirty="0" smtClean="0"/>
              <a:t>Elkészülési idő – 110 napról 32-re csökkent </a:t>
            </a:r>
          </a:p>
          <a:p>
            <a:r>
              <a:rPr lang="hu-HU" sz="2400" b="1" dirty="0" smtClean="0"/>
              <a:t>Vízigény – 10.600 literről  1.300-ra </a:t>
            </a:r>
          </a:p>
          <a:p>
            <a:r>
              <a:rPr lang="hu-HU" sz="2400" b="1" dirty="0" smtClean="0"/>
              <a:t>Termelt trágya mennyisége 1 kg élősúlyra  – 7,6 kg-ról 3,2-re </a:t>
            </a:r>
          </a:p>
          <a:p>
            <a:r>
              <a:rPr lang="hu-HU" sz="2400" b="1" dirty="0" smtClean="0"/>
              <a:t>Termőterület – 27 m</a:t>
            </a:r>
            <a:r>
              <a:rPr lang="hu-HU" sz="2400" b="1" baseline="30000" dirty="0" smtClean="0"/>
              <a:t>2</a:t>
            </a:r>
            <a:r>
              <a:rPr lang="hu-HU" sz="2400" b="1" dirty="0" smtClean="0"/>
              <a:t>-ről  2,7-re csökkent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9" y="4404074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2085" y="624110"/>
            <a:ext cx="977252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TENYÉSZTÉSI LEHETŐSÉGEK A KLÍMAVÁLTOZÁS HATÁSAINAK CSÖKKENTÉSÉRE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2247" y="1905000"/>
            <a:ext cx="10785900" cy="377762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szőrszín megváltoztatása (</a:t>
            </a:r>
            <a:r>
              <a:rPr lang="hu-HU" sz="2000" b="1" dirty="0" err="1" smtClean="0"/>
              <a:t>murray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gray</a:t>
            </a:r>
            <a:r>
              <a:rPr lang="hu-HU" sz="2000" b="1" dirty="0" smtClean="0"/>
              <a:t>)</a:t>
            </a:r>
          </a:p>
          <a:p>
            <a:r>
              <a:rPr lang="hu-HU" sz="2000" b="1" dirty="0" smtClean="0"/>
              <a:t>A toll ritkítása tyúkoknál</a:t>
            </a:r>
          </a:p>
          <a:p>
            <a:r>
              <a:rPr lang="hu-HU" sz="2000" b="1" dirty="0" err="1" smtClean="0"/>
              <a:t>In-vitro</a:t>
            </a:r>
            <a:r>
              <a:rPr lang="hu-HU" sz="2000" b="1" dirty="0" smtClean="0"/>
              <a:t> húselőállítás – kevés – drága </a:t>
            </a:r>
          </a:p>
          <a:p>
            <a:r>
              <a:rPr lang="hu-HU" sz="2000" b="1" dirty="0" smtClean="0"/>
              <a:t>Biotechnikai módszerek</a:t>
            </a:r>
          </a:p>
          <a:p>
            <a:pPr lvl="1"/>
            <a:r>
              <a:rPr lang="hu-HU" sz="2000" b="1" dirty="0" smtClean="0"/>
              <a:t>Mutációk – több ezer mesterséges fajta</a:t>
            </a:r>
          </a:p>
          <a:p>
            <a:pPr lvl="1"/>
            <a:r>
              <a:rPr lang="hu-HU" sz="2000" b="1" dirty="0" smtClean="0"/>
              <a:t>Génmódosítás – szója, gyapot, kukorica (95%), búza, rizs, banán, narancs stb.</a:t>
            </a:r>
          </a:p>
          <a:p>
            <a:pPr lvl="2"/>
            <a:r>
              <a:rPr lang="hu-HU" sz="2000" b="1" dirty="0" smtClean="0"/>
              <a:t>30-40 éve (Martonvásár – 40 éve)</a:t>
            </a:r>
          </a:p>
          <a:p>
            <a:pPr lvl="2"/>
            <a:r>
              <a:rPr lang="hu-HU" sz="2000" b="1" dirty="0" err="1" smtClean="0"/>
              <a:t>GMO-mentes</a:t>
            </a:r>
            <a:r>
              <a:rPr lang="hu-HU" sz="2000" b="1" dirty="0" smtClean="0"/>
              <a:t> – tejtermelés 3%, sertéshús-termelés 0,01%</a:t>
            </a:r>
          </a:p>
          <a:p>
            <a:pPr lvl="1"/>
            <a:r>
              <a:rPr lang="hu-HU" sz="2000" b="1" dirty="0" smtClean="0"/>
              <a:t>Génszerkesztés – célzott helyen történő beavatkozás, nincs más faj génje</a:t>
            </a:r>
          </a:p>
          <a:p>
            <a:pPr lvl="2"/>
            <a:r>
              <a:rPr lang="hu-HU" sz="2000" b="1" dirty="0" err="1" smtClean="0"/>
              <a:t>Hőstressz</a:t>
            </a:r>
            <a:r>
              <a:rPr lang="hu-HU" sz="2000" b="1" dirty="0" smtClean="0"/>
              <a:t> rezisztencia</a:t>
            </a:r>
          </a:p>
          <a:p>
            <a:pPr lvl="2"/>
            <a:r>
              <a:rPr lang="hu-HU" sz="2000" b="1" dirty="0" smtClean="0"/>
              <a:t>Az EU </a:t>
            </a:r>
            <a:r>
              <a:rPr lang="hu-HU" sz="2000" b="1" dirty="0" err="1" smtClean="0"/>
              <a:t>GMO-nak</a:t>
            </a:r>
            <a:r>
              <a:rPr lang="hu-HU" sz="2000" b="1" dirty="0" smtClean="0"/>
              <a:t> tekinti</a:t>
            </a:r>
          </a:p>
          <a:p>
            <a:pPr lvl="2"/>
            <a:endParaRPr lang="hu-HU" sz="2000" b="1" dirty="0" smtClean="0"/>
          </a:p>
          <a:p>
            <a:pPr lvl="1"/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26" y="2031024"/>
            <a:ext cx="3516921" cy="19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91409" y="588941"/>
            <a:ext cx="9174650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1409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Takarmánytermesztés, betakarítás</a:t>
            </a:r>
          </a:p>
          <a:p>
            <a:r>
              <a:rPr lang="hu-HU" sz="2200" b="1" dirty="0" smtClean="0"/>
              <a:t>A takarmányhasznosítás </a:t>
            </a:r>
            <a:r>
              <a:rPr lang="hu-HU" sz="2200" b="1" dirty="0"/>
              <a:t>javítása</a:t>
            </a:r>
          </a:p>
          <a:p>
            <a:pPr lvl="1"/>
            <a:r>
              <a:rPr lang="hu-HU" sz="2200" b="1" dirty="0" smtClean="0"/>
              <a:t>Receptúra készítés</a:t>
            </a:r>
          </a:p>
          <a:p>
            <a:pPr lvl="1"/>
            <a:r>
              <a:rPr lang="hu-HU" sz="2200" b="1" dirty="0" smtClean="0"/>
              <a:t>Takarmány-előkészítés</a:t>
            </a:r>
            <a:endParaRPr lang="hu-HU" sz="2200" b="1" dirty="0"/>
          </a:p>
          <a:p>
            <a:pPr lvl="1"/>
            <a:r>
              <a:rPr lang="hu-HU" sz="2200" b="1" dirty="0" smtClean="0"/>
              <a:t>Tárolás</a:t>
            </a:r>
          </a:p>
          <a:p>
            <a:pPr lvl="1"/>
            <a:r>
              <a:rPr lang="hu-HU" sz="2200" b="1" dirty="0" smtClean="0"/>
              <a:t>A takarmány-kijuttatás technológiája</a:t>
            </a:r>
            <a:endParaRPr lang="hu-HU" sz="2200" b="1" dirty="0"/>
          </a:p>
          <a:p>
            <a:r>
              <a:rPr lang="hu-HU" sz="2200" b="1" dirty="0" smtClean="0"/>
              <a:t>A genotípushoz </a:t>
            </a:r>
            <a:r>
              <a:rPr lang="hu-HU" sz="2200" b="1" dirty="0"/>
              <a:t>igazított </a:t>
            </a:r>
            <a:r>
              <a:rPr lang="hu-HU" sz="2200" b="1" dirty="0" err="1"/>
              <a:t>aminósav-összetétel</a:t>
            </a:r>
            <a:endParaRPr lang="hu-HU" sz="2200" b="1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79" y="1963480"/>
            <a:ext cx="2511804" cy="25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2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850658" y="61531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1083" y="2142393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hu-HU" sz="2000" b="1" dirty="0" smtClean="0"/>
              <a:t>Takarmányozási eljárások</a:t>
            </a:r>
          </a:p>
          <a:p>
            <a:pPr lvl="1"/>
            <a:r>
              <a:rPr lang="hu-HU" sz="2000" b="1" dirty="0" smtClean="0"/>
              <a:t>Takarmányfelvétel növelése</a:t>
            </a:r>
          </a:p>
          <a:p>
            <a:pPr lvl="1"/>
            <a:r>
              <a:rPr lang="hu-HU" sz="2000" b="1" dirty="0" smtClean="0"/>
              <a:t>Abrakarány növelése</a:t>
            </a:r>
          </a:p>
          <a:p>
            <a:pPr lvl="1"/>
            <a:r>
              <a:rPr lang="hu-HU" sz="2000" b="1" dirty="0" smtClean="0"/>
              <a:t>Új takarmányféleség bevonása – vörös alga, hínár</a:t>
            </a:r>
          </a:p>
          <a:p>
            <a:r>
              <a:rPr lang="hu-HU" sz="2000" b="1" dirty="0" smtClean="0"/>
              <a:t>Adalékanyagok felhasználása</a:t>
            </a:r>
          </a:p>
          <a:p>
            <a:pPr lvl="1"/>
            <a:r>
              <a:rPr lang="hu-HU" sz="2000" b="1" dirty="0" smtClean="0"/>
              <a:t>Rostbontó enzimek</a:t>
            </a:r>
          </a:p>
          <a:p>
            <a:pPr lvl="1"/>
            <a:r>
              <a:rPr lang="hu-HU" sz="2000" b="1" dirty="0" smtClean="0"/>
              <a:t>Tannin, </a:t>
            </a:r>
            <a:r>
              <a:rPr lang="hu-HU" sz="2000" b="1" dirty="0" err="1" smtClean="0"/>
              <a:t>szaponin</a:t>
            </a:r>
            <a:endParaRPr lang="hu-HU" sz="2000" b="1" dirty="0" smtClean="0"/>
          </a:p>
          <a:p>
            <a:pPr lvl="1"/>
            <a:r>
              <a:rPr lang="hu-HU" sz="2000" b="1" dirty="0" smtClean="0"/>
              <a:t>Gyógynövények</a:t>
            </a:r>
          </a:p>
          <a:p>
            <a:pPr lvl="1"/>
            <a:r>
              <a:rPr lang="hu-HU" sz="2000" b="1" dirty="0" smtClean="0"/>
              <a:t>Fokhagyma kivonat - </a:t>
            </a:r>
            <a:r>
              <a:rPr lang="hu-HU" sz="2000" b="1" dirty="0" err="1" smtClean="0"/>
              <a:t>Mootral</a:t>
            </a:r>
            <a:endParaRPr lang="hu-HU" sz="20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59" y="1750402"/>
            <a:ext cx="2533650" cy="1809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9" y="42741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555" y="624110"/>
            <a:ext cx="9623058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EURÓPAI UNIÓ PROGRAMJA AZ ÜVEGHÁZHATÁSÚ GÁZOK CSÖKKENTÉSÉRE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0538" y="2151185"/>
            <a:ext cx="9262574" cy="3777622"/>
          </a:xfrm>
        </p:spPr>
        <p:txBody>
          <a:bodyPr>
            <a:normAutofit/>
          </a:bodyPr>
          <a:lstStyle/>
          <a:p>
            <a:r>
              <a:rPr lang="hu-HU" sz="2400" b="1" dirty="0" err="1" smtClean="0"/>
              <a:t>Green</a:t>
            </a:r>
            <a:r>
              <a:rPr lang="hu-HU" sz="2400" b="1" dirty="0" smtClean="0"/>
              <a:t>  </a:t>
            </a:r>
            <a:r>
              <a:rPr lang="hu-HU" sz="2400" b="1" dirty="0" err="1" smtClean="0"/>
              <a:t>Deal</a:t>
            </a:r>
            <a:r>
              <a:rPr lang="hu-HU" sz="2400" b="1" dirty="0" smtClean="0"/>
              <a:t> Program</a:t>
            </a:r>
          </a:p>
          <a:p>
            <a:pPr lvl="1"/>
            <a:r>
              <a:rPr lang="hu-HU" sz="2400" b="1" dirty="0" err="1" smtClean="0"/>
              <a:t>Növényvédőszer</a:t>
            </a:r>
            <a:r>
              <a:rPr lang="hu-HU" sz="2400" b="1" dirty="0" smtClean="0"/>
              <a:t> felhasználás csökkentése 50%-kal</a:t>
            </a:r>
          </a:p>
          <a:p>
            <a:pPr lvl="1"/>
            <a:r>
              <a:rPr lang="hu-HU" sz="2400" b="1" dirty="0" smtClean="0"/>
              <a:t>Műtrágya felhasználás csökkentése 20%-kal</a:t>
            </a:r>
          </a:p>
          <a:p>
            <a:pPr lvl="1"/>
            <a:r>
              <a:rPr lang="hu-HU" sz="2400" b="1" dirty="0" smtClean="0"/>
              <a:t>Antibiotikum felhasználás csökkentése 50%-kal</a:t>
            </a:r>
          </a:p>
          <a:p>
            <a:pPr lvl="1"/>
            <a:r>
              <a:rPr lang="hu-HU" sz="2400" b="1" dirty="0" smtClean="0"/>
              <a:t>Ökológiai gazdálkodás növelése 8-ról 25%-ra</a:t>
            </a:r>
          </a:p>
          <a:p>
            <a:pPr lvl="1"/>
            <a:r>
              <a:rPr lang="hu-HU" sz="2400" b="1" dirty="0" smtClean="0"/>
              <a:t>Várható üvegházhatású gáz csökkenés 40-60% 2050-re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51" y="5219194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6385" y="624110"/>
            <a:ext cx="9658227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FARMTÓL AZ ASZTALIG (F2F) PROGRAM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6385" y="1540189"/>
            <a:ext cx="8915400" cy="3777622"/>
          </a:xfrm>
        </p:spPr>
        <p:txBody>
          <a:bodyPr>
            <a:noAutofit/>
          </a:bodyPr>
          <a:lstStyle/>
          <a:p>
            <a:r>
              <a:rPr lang="hu-HU" b="1" dirty="0" smtClean="0"/>
              <a:t>Nincs hatásvizsgálat</a:t>
            </a:r>
          </a:p>
          <a:p>
            <a:r>
              <a:rPr lang="hu-HU" b="1" dirty="0" smtClean="0"/>
              <a:t>Kevesebb élelmiszer-előállítás</a:t>
            </a:r>
          </a:p>
          <a:p>
            <a:pPr lvl="1"/>
            <a:r>
              <a:rPr lang="hu-HU" sz="1800" b="1" dirty="0" smtClean="0"/>
              <a:t>Marhahús – 20%</a:t>
            </a:r>
          </a:p>
          <a:p>
            <a:pPr lvl="1"/>
            <a:r>
              <a:rPr lang="hu-HU" sz="1800" b="1" dirty="0" smtClean="0"/>
              <a:t>Tej – 6%</a:t>
            </a:r>
          </a:p>
          <a:p>
            <a:pPr lvl="1"/>
            <a:r>
              <a:rPr lang="hu-HU" sz="1800" b="1" dirty="0" smtClean="0"/>
              <a:t>Gabona – 21%</a:t>
            </a:r>
          </a:p>
          <a:p>
            <a:pPr lvl="1"/>
            <a:r>
              <a:rPr lang="hu-HU" sz="1800" b="1" dirty="0" smtClean="0"/>
              <a:t>Olajos növények – 20%</a:t>
            </a:r>
          </a:p>
          <a:p>
            <a:r>
              <a:rPr lang="hu-HU" b="1" dirty="0" smtClean="0"/>
              <a:t>Drágább élelmiszerek</a:t>
            </a:r>
          </a:p>
          <a:p>
            <a:pPr lvl="1"/>
            <a:r>
              <a:rPr lang="hu-HU" sz="1800" b="1" dirty="0" smtClean="0"/>
              <a:t>Marhahús ár – 60%</a:t>
            </a:r>
          </a:p>
          <a:p>
            <a:pPr lvl="1"/>
            <a:r>
              <a:rPr lang="hu-HU" sz="1800" b="1" dirty="0" smtClean="0"/>
              <a:t>Sertéshús ár – 50%</a:t>
            </a:r>
          </a:p>
          <a:p>
            <a:pPr lvl="1"/>
            <a:r>
              <a:rPr lang="hu-HU" sz="1800" b="1" dirty="0" smtClean="0"/>
              <a:t>Tej ár – 36%</a:t>
            </a:r>
          </a:p>
          <a:p>
            <a:r>
              <a:rPr lang="hu-HU" b="1" dirty="0" smtClean="0"/>
              <a:t>Több millió ember megélhetése kerül veszélybe</a:t>
            </a:r>
          </a:p>
          <a:p>
            <a:r>
              <a:rPr lang="hu-HU" b="1" dirty="0" smtClean="0"/>
              <a:t>A termelés és az üvegházhatású gáz kibocsátás áttevődik harmadik országokba – </a:t>
            </a:r>
            <a:r>
              <a:rPr lang="hu-HU" b="1" dirty="0" err="1" smtClean="0"/>
              <a:t>karbonlábnyom</a:t>
            </a:r>
            <a:r>
              <a:rPr lang="hu-HU" b="1" dirty="0" smtClean="0"/>
              <a:t> változatlan marad</a:t>
            </a:r>
            <a:endParaRPr lang="hu-HU" b="1" dirty="0"/>
          </a:p>
        </p:txBody>
      </p:sp>
      <p:sp>
        <p:nvSpPr>
          <p:cNvPr id="4" name="AutoShape 2" descr="Ingyenes képek : fű, Farm, gyep, rét, tavaszi, tehén, marha, legelő,  legeltetés, gerinces, vidéki térség, szarvasmarha, mint emlős,  agrárgazdaság 2580x1604 - - 1327193 - Ingyenes képek - háttérképek ingyen -  PxHere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3" y="1540189"/>
            <a:ext cx="2143125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18" y="40406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8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5387" y="615318"/>
            <a:ext cx="9303067" cy="1020051"/>
          </a:xfrm>
        </p:spPr>
        <p:txBody>
          <a:bodyPr/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8768" y="1761391"/>
            <a:ext cx="9439225" cy="4407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/>
              <a:t>Tej</a:t>
            </a:r>
          </a:p>
          <a:p>
            <a:r>
              <a:rPr lang="hu-HU" sz="2000" b="1" dirty="0" smtClean="0"/>
              <a:t>Növényi tej</a:t>
            </a:r>
          </a:p>
          <a:p>
            <a:pPr lvl="1"/>
            <a:r>
              <a:rPr lang="hu-HU" sz="2000" b="1" dirty="0" smtClean="0"/>
              <a:t>Energiában gazdagabb, fehérjében kevesebb</a:t>
            </a:r>
          </a:p>
          <a:p>
            <a:pPr lvl="1"/>
            <a:r>
              <a:rPr lang="hu-HU" sz="2000" b="1" dirty="0" smtClean="0"/>
              <a:t>Kevesebb mikroelem, rosszabb kalcium hasznosulás</a:t>
            </a:r>
          </a:p>
          <a:p>
            <a:pPr lvl="1"/>
            <a:r>
              <a:rPr lang="hu-HU" sz="2000" b="1" dirty="0" smtClean="0"/>
              <a:t>Gabona, hüvelyes, mogyoró</a:t>
            </a:r>
          </a:p>
          <a:p>
            <a:pPr lvl="1"/>
            <a:r>
              <a:rPr lang="hu-HU" sz="2000" b="1" dirty="0" smtClean="0"/>
              <a:t>70 % szója alapú</a:t>
            </a:r>
          </a:p>
          <a:p>
            <a:r>
              <a:rPr lang="hu-HU" sz="2000" b="1" dirty="0" smtClean="0"/>
              <a:t>GMO segítségével élesztő termeli a </a:t>
            </a:r>
            <a:r>
              <a:rPr lang="hu-HU" sz="2000" b="1" dirty="0" err="1" smtClean="0"/>
              <a:t>laktáz</a:t>
            </a:r>
            <a:r>
              <a:rPr lang="hu-HU" sz="2000" b="1" dirty="0" smtClean="0"/>
              <a:t>, koleszterin stb. mentes tejet</a:t>
            </a:r>
          </a:p>
          <a:p>
            <a:r>
              <a:rPr lang="hu-HU" sz="2000" b="1" dirty="0" smtClean="0"/>
              <a:t>Őssejt alapú – emlőmirigy sejt táplálása</a:t>
            </a:r>
          </a:p>
        </p:txBody>
      </p:sp>
    </p:spTree>
    <p:extLst>
      <p:ext uri="{BB962C8B-B14F-4D97-AF65-F5344CB8AC3E}">
        <p14:creationId xmlns:p14="http://schemas.microsoft.com/office/powerpoint/2010/main" val="429220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088100" y="6145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8300" y="210502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Marhahús</a:t>
            </a:r>
          </a:p>
          <a:p>
            <a:r>
              <a:rPr lang="hu-HU" sz="2000" b="1" dirty="0"/>
              <a:t>Növényi eredetű</a:t>
            </a:r>
          </a:p>
          <a:p>
            <a:pPr lvl="1"/>
            <a:r>
              <a:rPr lang="hu-HU" sz="2000" b="1" dirty="0"/>
              <a:t>Kedvezőtlenebb </a:t>
            </a:r>
            <a:r>
              <a:rPr lang="hu-HU" sz="2000" b="1" dirty="0" err="1"/>
              <a:t>aminósav</a:t>
            </a:r>
            <a:r>
              <a:rPr lang="hu-HU" sz="2000" b="1" dirty="0"/>
              <a:t> arány</a:t>
            </a:r>
          </a:p>
          <a:p>
            <a:pPr lvl="1"/>
            <a:r>
              <a:rPr lang="hu-HU" sz="2000" b="1" dirty="0"/>
              <a:t>Borsó, rizs, szójafehérje</a:t>
            </a:r>
          </a:p>
          <a:p>
            <a:r>
              <a:rPr lang="hu-HU" sz="2000" b="1" dirty="0"/>
              <a:t>GMO segítségével élesztőgomba által húsfehérje előállítás</a:t>
            </a:r>
          </a:p>
          <a:p>
            <a:r>
              <a:rPr lang="hu-HU" sz="2000" b="1" dirty="0"/>
              <a:t>Őssejt alapú – </a:t>
            </a:r>
            <a:r>
              <a:rPr lang="hu-HU" sz="2000" b="1" dirty="0" err="1"/>
              <a:t>bioreaktorban</a:t>
            </a:r>
            <a:r>
              <a:rPr lang="hu-HU" sz="2000" b="1" dirty="0"/>
              <a:t> táplálás</a:t>
            </a:r>
          </a:p>
          <a:p>
            <a:pPr lvl="1"/>
            <a:r>
              <a:rPr lang="hu-HU" sz="2000" b="1" dirty="0"/>
              <a:t>Nagy energiaigény</a:t>
            </a:r>
          </a:p>
          <a:p>
            <a:r>
              <a:rPr lang="hu-HU" sz="2000" b="1" dirty="0"/>
              <a:t>3D-s megoldás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328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2617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1625" y="1790699"/>
            <a:ext cx="9409112" cy="431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/>
              <a:t>Rovarfehérjék</a:t>
            </a:r>
          </a:p>
          <a:p>
            <a:r>
              <a:rPr lang="hu-HU" sz="2000" b="1" dirty="0" smtClean="0"/>
              <a:t>Korlátlan mennyiség, területi hatékonyság, kedvező fehérje-tartalom, melléktermék hasznosítás</a:t>
            </a:r>
          </a:p>
          <a:p>
            <a:r>
              <a:rPr lang="hu-HU" sz="2000" b="1" dirty="0" smtClean="0"/>
              <a:t>Rovarfajok</a:t>
            </a:r>
          </a:p>
          <a:p>
            <a:pPr lvl="1"/>
            <a:r>
              <a:rPr lang="hu-HU" sz="2000" b="1" dirty="0" smtClean="0"/>
              <a:t>Fekete katonalégy, lisztbogár, házi tücsök, sáska stb.</a:t>
            </a:r>
          </a:p>
          <a:p>
            <a:r>
              <a:rPr lang="hu-HU" sz="2000" b="1" dirty="0" smtClean="0"/>
              <a:t>Takarmányozásra</a:t>
            </a:r>
          </a:p>
          <a:p>
            <a:pPr lvl="1"/>
            <a:r>
              <a:rPr lang="hu-HU" sz="2000" b="1" dirty="0" smtClean="0"/>
              <a:t>Halak, háziállatok</a:t>
            </a:r>
          </a:p>
          <a:p>
            <a:pPr lvl="1"/>
            <a:r>
              <a:rPr lang="hu-HU" sz="2000" b="1" dirty="0" smtClean="0"/>
              <a:t>Sertés, baromfi</a:t>
            </a:r>
          </a:p>
          <a:p>
            <a:r>
              <a:rPr lang="hu-HU" sz="2000" b="1" dirty="0" smtClean="0"/>
              <a:t>Élelmiszerként</a:t>
            </a:r>
          </a:p>
          <a:p>
            <a:pPr lvl="1"/>
            <a:r>
              <a:rPr lang="hu-HU" sz="2000" b="1" dirty="0" smtClean="0"/>
              <a:t>2 milliárd ember fogyaszt</a:t>
            </a:r>
          </a:p>
          <a:p>
            <a:pPr lvl="1"/>
            <a:endParaRPr lang="hu-HU" sz="2000" b="1" dirty="0" smtClean="0"/>
          </a:p>
          <a:p>
            <a:pPr lvl="1"/>
            <a:endParaRPr lang="hu-HU" sz="20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4" y="3105149"/>
            <a:ext cx="2670403" cy="14954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46" y="4719013"/>
            <a:ext cx="2435904" cy="16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1037491" y="193431"/>
            <a:ext cx="110314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AZ EGYES MÓDSZEREK BECSÜLT MAXIMÁLIS HATÉKONYSÁGA A</a:t>
            </a:r>
            <a:endParaRPr lang="hu-HU" sz="24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METÁNEMISSZIÓ CSÖKKENTÉSÉRE (</a:t>
            </a:r>
            <a:r>
              <a:rPr lang="hu-HU" sz="2400" b="1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IN VIVO </a:t>
            </a: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VIZSGÁLAT)</a:t>
            </a:r>
            <a:endParaRPr lang="hu-HU" sz="2400" dirty="0"/>
          </a:p>
        </p:txBody>
      </p:sp>
      <p:graphicFrame>
        <p:nvGraphicFramePr>
          <p:cNvPr id="116" name="Google Shape;116;p7"/>
          <p:cNvGraphicFramePr/>
          <p:nvPr>
            <p:extLst/>
          </p:nvPr>
        </p:nvGraphicFramePr>
        <p:xfrm>
          <a:off x="1037491" y="1160584"/>
          <a:ext cx="10912719" cy="524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809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0539" y="624110"/>
            <a:ext cx="9834074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GENETIKAI FEJLŐDÉS HATÁSA A TERMELÉSRE ÉS A KÖRNYEZETRE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6212" y="2107223"/>
            <a:ext cx="9465042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Egy liter tej előállításához szükséges fehérje, energia - 70%-os csökkenés</a:t>
            </a:r>
          </a:p>
          <a:p>
            <a:r>
              <a:rPr lang="hu-HU" sz="2000" b="1" dirty="0" smtClean="0"/>
              <a:t>Foszfor kibocsátás – 70%-os csökkenés</a:t>
            </a:r>
          </a:p>
          <a:p>
            <a:r>
              <a:rPr lang="hu-HU" sz="2000" b="1" dirty="0" smtClean="0"/>
              <a:t>A 143 millió hektár takarmánytermő terület mára 13 millióra csökkent</a:t>
            </a:r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karbonlábnyom</a:t>
            </a:r>
            <a:r>
              <a:rPr lang="hu-HU" sz="2000" b="1" dirty="0" smtClean="0"/>
              <a:t> 64%-kal csökken</a:t>
            </a:r>
          </a:p>
          <a:p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53" y="4161692"/>
            <a:ext cx="3036277" cy="21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2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839" y="580148"/>
            <a:ext cx="9596681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METÁNKIBOCSÁTÁS CSÖKKENTÉSÉNEK GENETIKAI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5223" y="2599592"/>
            <a:ext cx="10124220" cy="4829908"/>
          </a:xfrm>
        </p:spPr>
        <p:txBody>
          <a:bodyPr>
            <a:noAutofit/>
          </a:bodyPr>
          <a:lstStyle/>
          <a:p>
            <a:r>
              <a:rPr lang="hu-HU" sz="2600" b="1" dirty="0" smtClean="0"/>
              <a:t>Fajlagos termelés növelés</a:t>
            </a:r>
          </a:p>
          <a:p>
            <a:pPr lvl="1"/>
            <a:r>
              <a:rPr lang="hu-HU" sz="2400" b="1" dirty="0" smtClean="0"/>
              <a:t>Az egy egyedre jutó tej- és hústermelés</a:t>
            </a:r>
          </a:p>
          <a:p>
            <a:r>
              <a:rPr lang="hu-HU" sz="2600" b="1" dirty="0" smtClean="0"/>
              <a:t>Biotechnika, biotechnológia</a:t>
            </a:r>
          </a:p>
          <a:p>
            <a:r>
              <a:rPr lang="hu-HU" sz="2600" b="1" dirty="0" smtClean="0"/>
              <a:t>GMO – nemzetközi hazai helyzet</a:t>
            </a:r>
          </a:p>
          <a:p>
            <a:endParaRPr lang="hu-HU" sz="2600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72" y="2523392"/>
            <a:ext cx="3331198" cy="22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3101" y="624110"/>
            <a:ext cx="9561512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TEJTERMELÉS (FELHASZNÁLÁS 1 MILLIÁRD LITER TEJ ELŐÁLLÍTÁSÁRA VETÍTVE)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923193" y="1987061"/>
          <a:ext cx="103456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915"/>
                <a:gridCol w="2549769"/>
                <a:gridCol w="2669930"/>
              </a:tblGrid>
              <a:tr h="270950">
                <a:tc>
                  <a:txBody>
                    <a:bodyPr/>
                    <a:lstStyle/>
                    <a:p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1944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2007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Tejtermelés (milliárd 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53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84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Tejelő tehén (ezer)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415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93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Takarmány felhasználás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8,2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1,8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Vízfelhasználás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l)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10,7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3,8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Trágyatermelés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7,8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1,9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/>
                        <a:t>Karbonlábnyom</a:t>
                      </a:r>
                      <a:r>
                        <a:rPr lang="hu-HU" sz="2400" b="1" dirty="0" smtClean="0"/>
                        <a:t>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3,66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1,35</a:t>
                      </a:r>
                      <a:endParaRPr lang="hu-H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5359550"/>
            <a:ext cx="1895841" cy="14200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81" y="5269522"/>
            <a:ext cx="1774863" cy="14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5248" y="509810"/>
            <a:ext cx="96758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TERMELÉS INTENZITÁSÁNAK HATÁSA AZ ÜVEGHÁZHATÁSÚ GÁZOK KIBOCSÁTÁSÁRA (USA)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310053" y="2428436"/>
          <a:ext cx="97397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3794"/>
                <a:gridCol w="1643265"/>
                <a:gridCol w="207267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PARAMÉTER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1940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2010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 KG (MILLIÁRD)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53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TEHÉNLÉTSZÁM (EZER)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947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200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TAKARMÁNYTERMŐ TERÜLET (EZER HA)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1.700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162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KARBONLÁBNYOM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3,46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1,35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1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0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2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3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4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5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3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4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5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6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7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8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9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Szélesvásznú</PresentationFormat>
  <Paragraphs>139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Times New Roman</vt:lpstr>
      <vt:lpstr>Wingdings 3</vt:lpstr>
      <vt:lpstr>Szálak</vt:lpstr>
      <vt:lpstr>Környezetkímélő tartástechnológiai rendszerek az állattenyésztésben  DR. BÉRI BÉLA DE MÉK, ÁLLATTENYÉSZTÉSI TANSZÉK</vt:lpstr>
      <vt:lpstr>AZ ÁLLATI FEHÉRJEPÓTLÁS LEHETŐSÉGEI</vt:lpstr>
      <vt:lpstr>AZ ÁLLATI FEHÉRJEPÓTLÁS LEHETŐSÉGEI</vt:lpstr>
      <vt:lpstr>AZ ÁLLATI FEHÉRJEPÓTLÁS LEHETŐSÉGEI</vt:lpstr>
      <vt:lpstr>PowerPoint bemutató</vt:lpstr>
      <vt:lpstr>A GENETIKAI FEJLŐDÉS HATÁSA A TERMELÉSRE ÉS A KÖRNYEZETRE</vt:lpstr>
      <vt:lpstr>A METÁNKIBOCSÁTÁS CSÖKKENTÉSÉNEK GENETIKAI LEHETŐSÉGEI</vt:lpstr>
      <vt:lpstr>TEJTERMELÉS (FELHASZNÁLÁS 1 MILLIÁRD LITER TEJ ELŐÁLLÍTÁSÁRA VETÍTVE)</vt:lpstr>
      <vt:lpstr>A TERMELÉS INTENZITÁSÁNAK HATÁSA AZ ÜVEGHÁZHATÁSÚ GÁZOK KIBOCSÁTÁSÁRA (USA)</vt:lpstr>
      <vt:lpstr>A GENETIKAI FEJLŐDÉS EREDMÉNYE A PECSENYECSIRKE ELŐÁLLÍTÁSBAN</vt:lpstr>
      <vt:lpstr>TENYÉSZTÉSI LEHETŐSÉGEK A KLÍMAVÁLTOZÁS HATÁSAINAK CSÖKKENTÉSÉRE</vt:lpstr>
      <vt:lpstr>A METÁNKIBOCSÁTÁS CSÖKKENTÉSÉNEK TAKARMÁNYOZÁSI LEHETŐSÉGEI</vt:lpstr>
      <vt:lpstr>A METÁNKIBOCSÁTÁS CSÖKKENTÉSÉNEK TAKARMÁNYOZÁSI LEHETŐSÉGEI</vt:lpstr>
      <vt:lpstr>AZ EURÓPAI UNIÓ PROGRAMJA AZ ÜVEGHÁZHATÁSÚ GÁZOK CSÖKKENTÉSÉRE</vt:lpstr>
      <vt:lpstr>A FARMTÓL AZ ASZTALIG (F2F) PROGRAM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LEHETŐSÉGEK AZ ÜVEGHÁZHATÁSÚ GÁZOK KIBOCSÁTÁSÁNAK CSÖKKENTÉSÉRE AZ ÁLLATTENYÉSZTÉSBEN  II. rész  DR. BÉRI BÉLA DE MÉK, ÁLLATTENYÉSZTÉSI TANSZÉK</dc:title>
  <dc:creator>HP Laptop</dc:creator>
  <cp:lastModifiedBy>HP Laptop</cp:lastModifiedBy>
  <cp:revision>2</cp:revision>
  <dcterms:created xsi:type="dcterms:W3CDTF">2022-01-18T11:16:26Z</dcterms:created>
  <dcterms:modified xsi:type="dcterms:W3CDTF">2022-01-19T14:31:58Z</dcterms:modified>
</cp:coreProperties>
</file>