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2" r:id="rId14"/>
    <p:sldId id="270" r:id="rId15"/>
    <p:sldId id="271" r:id="rId16"/>
    <p:sldId id="272" r:id="rId17"/>
    <p:sldId id="274" r:id="rId18"/>
    <p:sldId id="275" r:id="rId19"/>
    <p:sldId id="273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68E23-446A-4C79-A455-6757C52BE1DF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0058B-B9A7-43F0-9776-39D5D45C09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195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868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304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616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223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97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161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723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49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431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306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889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15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F41B-89B3-4A0E-BC9E-AD3FFD6B5542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5B27A-DA90-47C4-9AA6-1623FBDEEC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623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82930" y="2100285"/>
            <a:ext cx="11471563" cy="1835398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</a:rPr>
              <a:t>Felkészítés a Hátránycsökkentő intézkedések, programok működésének vizsgálata Hajdúhadház településen a hallgatók </a:t>
            </a:r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</a:rPr>
              <a:t>terepkutatásához</a:t>
            </a:r>
            <a:br>
              <a:rPr lang="hu-H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4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u-HU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2700" b="1" dirty="0" smtClean="0">
                <a:solidFill>
                  <a:schemeClr val="accent1">
                    <a:lumMod val="75000"/>
                  </a:schemeClr>
                </a:solidFill>
              </a:rPr>
              <a:t>NTP SZKOLL 2020</a:t>
            </a:r>
            <a:r>
              <a:rPr lang="hu-HU" sz="2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hu-H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54727" y="5056765"/>
            <a:ext cx="9144000" cy="1655762"/>
          </a:xfrm>
        </p:spPr>
        <p:txBody>
          <a:bodyPr/>
          <a:lstStyle/>
          <a:p>
            <a:r>
              <a:rPr lang="hu-HU" dirty="0" smtClean="0"/>
              <a:t>Dr. Pálfi Sándor </a:t>
            </a:r>
            <a:endParaRPr lang="hu-HU" dirty="0" smtClean="0"/>
          </a:p>
          <a:p>
            <a:r>
              <a:rPr lang="hu-HU" dirty="0" err="1" smtClean="0"/>
              <a:t>Fősikolai</a:t>
            </a:r>
            <a:r>
              <a:rPr lang="hu-HU" dirty="0" smtClean="0"/>
              <a:t> tanár</a:t>
            </a:r>
          </a:p>
          <a:p>
            <a:r>
              <a:rPr lang="hu-HU" dirty="0" smtClean="0"/>
              <a:t>DE </a:t>
            </a:r>
            <a:r>
              <a:rPr lang="hu-HU" dirty="0" smtClean="0"/>
              <a:t>GYGYK 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74160" t="33348" r="5071" b="55458"/>
          <a:stretch/>
        </p:blipFill>
        <p:spPr>
          <a:xfrm>
            <a:off x="307975" y="160338"/>
            <a:ext cx="2702258" cy="81886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75" y="4640237"/>
            <a:ext cx="1744639" cy="174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081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858763"/>
            <a:ext cx="10058400" cy="506306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u-HU" sz="2800" b="1" dirty="0" smtClean="0"/>
              <a:t>Emocionális: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A családi életmódból következő feszültségek, konfliktusok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Antiszociális magatartásminták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Érzelmi inkompetencia, hiányállapot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A szülői felelősség bizonytalansága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Rendezetlen családi viszonyok</a:t>
            </a:r>
            <a:endParaRPr lang="hu-HU" sz="2400" dirty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>
          <a:xfrm>
            <a:off x="-71120" y="6339841"/>
            <a:ext cx="12090399" cy="485070"/>
          </a:xfrm>
        </p:spPr>
        <p:txBody>
          <a:bodyPr/>
          <a:lstStyle/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92334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5.Jogszabályi háttér: 17/2013</a:t>
            </a:r>
            <a:r>
              <a:rPr lang="hu-HU" dirty="0"/>
              <a:t>. (III.1) EMMI rendelet </a:t>
            </a: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/>
              <a:t>1.	Anyanyelvű (nemzetiségi) </a:t>
            </a:r>
            <a:r>
              <a:rPr lang="hu-HU" sz="3600" dirty="0" smtClean="0"/>
              <a:t>óvoda</a:t>
            </a:r>
          </a:p>
          <a:p>
            <a:pPr marL="514350" indent="-514350">
              <a:buFont typeface="+mj-lt"/>
              <a:buAutoNum type="arabicPeriod"/>
            </a:pPr>
            <a:endParaRPr lang="hu-HU" sz="3600" dirty="0"/>
          </a:p>
          <a:p>
            <a:pPr marL="0" indent="0">
              <a:buNone/>
            </a:pPr>
            <a:r>
              <a:rPr lang="hu-HU" sz="3600" dirty="0"/>
              <a:t>2.	Nemzetiségi nevelést folytató (kétnyelvű) </a:t>
            </a:r>
            <a:r>
              <a:rPr lang="hu-HU" sz="3600" dirty="0" smtClean="0"/>
              <a:t>óvoda</a:t>
            </a:r>
          </a:p>
          <a:p>
            <a:pPr marL="514350" indent="-514350">
              <a:buFont typeface="+mj-lt"/>
              <a:buAutoNum type="arabicPeriod"/>
            </a:pPr>
            <a:endParaRPr lang="hu-HU" sz="3600" dirty="0"/>
          </a:p>
          <a:p>
            <a:pPr marL="0" indent="0">
              <a:buNone/>
            </a:pPr>
            <a:r>
              <a:rPr lang="hu-HU" sz="3600" dirty="0"/>
              <a:t>3.	Magyar nyelvű roma / cigány kulturális nevelést folytató óvoda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10719" cy="365125"/>
          </a:xfrm>
        </p:spPr>
        <p:txBody>
          <a:bodyPr/>
          <a:lstStyle/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05396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399" y="332656"/>
            <a:ext cx="10861965" cy="838200"/>
          </a:xfrm>
        </p:spPr>
        <p:txBody>
          <a:bodyPr>
            <a:noAutofit/>
          </a:bodyPr>
          <a:lstStyle/>
          <a:p>
            <a:r>
              <a:rPr lang="hu-HU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6</a:t>
            </a:r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. Az intézményi jó gyakorlatok általános alapelvei</a:t>
            </a:r>
            <a:endParaRPr lang="hu-HU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2570" y="1419225"/>
            <a:ext cx="10597019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Előítélet mentesség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Kreatív megoldások használata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</a:t>
            </a:r>
            <a:r>
              <a:rPr lang="hu-HU" sz="2800" dirty="0" err="1" smtClean="0"/>
              <a:t>ódszertani</a:t>
            </a:r>
            <a:r>
              <a:rPr lang="hu-HU" sz="2800" dirty="0" smtClean="0"/>
              <a:t> rugalmasság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Non-formális nevelési-tanulási helyzetek, módszerek bevezetése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A nem verbális nevelési helyzetek és környezet kialakítása </a:t>
            </a:r>
            <a:r>
              <a:rPr lang="en-US" sz="2800" dirty="0" smtClean="0"/>
              <a:t>(</a:t>
            </a:r>
            <a:r>
              <a:rPr lang="hu-HU" sz="2800" dirty="0" smtClean="0"/>
              <a:t>művészetek</a:t>
            </a:r>
            <a:r>
              <a:rPr lang="en-US" sz="2800" dirty="0" smtClean="0"/>
              <a:t>, sport, </a:t>
            </a:r>
            <a:r>
              <a:rPr lang="en-US" sz="2800" dirty="0" err="1" smtClean="0"/>
              <a:t>dr</a:t>
            </a:r>
            <a:r>
              <a:rPr lang="hu-HU" sz="2800" dirty="0" smtClean="0"/>
              <a:t>á</a:t>
            </a:r>
            <a:r>
              <a:rPr lang="en-US" sz="2800" dirty="0" smtClean="0"/>
              <a:t>ma…)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Közösségi tevékenységek szervezése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A roma kultúrával kapcsolatos tudás elmélyítése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„Nyitott </a:t>
            </a:r>
            <a:r>
              <a:rPr lang="hu-HU" dirty="0" smtClean="0"/>
              <a:t>intézmény</a:t>
            </a:r>
            <a:r>
              <a:rPr lang="hu-HU" sz="2800" dirty="0" smtClean="0"/>
              <a:t>” koncepciója</a:t>
            </a:r>
            <a:endParaRPr lang="en-US" sz="2800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11760" y="6459785"/>
            <a:ext cx="11978640" cy="365125"/>
          </a:xfrm>
        </p:spPr>
        <p:txBody>
          <a:bodyPr/>
          <a:lstStyle/>
          <a:p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2419590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7. A pedagógia kutatás fajtái</a:t>
            </a:r>
            <a:endParaRPr lang="hu-HU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3600" dirty="0" smtClean="0"/>
              <a:t>Terepkutatás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3600" dirty="0" smtClean="0"/>
              <a:t>Történeti kutatás, dokumentumelemzés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3600" dirty="0" smtClean="0"/>
              <a:t>Kérdőíves vizsgálatok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3600" dirty="0" smtClean="0"/>
              <a:t>Mérhető jelenléges vizsgálata (teszt)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3600" dirty="0" smtClean="0"/>
              <a:t>Kísérletek és kvázi kísérletek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538733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8. Terepkutatás </a:t>
            </a:r>
            <a:endParaRPr lang="hu-HU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Passzívabb technika:</a:t>
            </a:r>
          </a:p>
          <a:p>
            <a:pPr lvl="1"/>
            <a:r>
              <a:rPr lang="hu-HU" dirty="0" smtClean="0"/>
              <a:t>Természtes környezetben figyeljük meg a jelenségeket</a:t>
            </a:r>
          </a:p>
          <a:p>
            <a:pPr lvl="1"/>
            <a:r>
              <a:rPr lang="hu-HU" dirty="0" smtClean="0"/>
              <a:t>Kvalitatív adatokat szolgáltat</a:t>
            </a:r>
          </a:p>
          <a:p>
            <a:r>
              <a:rPr lang="hu-HU" dirty="0" smtClean="0"/>
              <a:t>Aktívabb technika:</a:t>
            </a:r>
          </a:p>
          <a:p>
            <a:pPr lvl="1"/>
            <a:r>
              <a:rPr lang="hu-HU" dirty="0" smtClean="0"/>
              <a:t>Az interjú</a:t>
            </a:r>
          </a:p>
          <a:p>
            <a:r>
              <a:rPr lang="hu-HU" dirty="0" smtClean="0"/>
              <a:t>Jelenségek, estek </a:t>
            </a:r>
            <a:r>
              <a:rPr lang="hu-HU" dirty="0" err="1" smtClean="0"/>
              <a:t>összehasonílátását</a:t>
            </a:r>
            <a:r>
              <a:rPr lang="hu-HU" dirty="0" smtClean="0"/>
              <a:t> végzi az esettanulmány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147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8. Terepkutatás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- Megfigyelés</a:t>
            </a:r>
            <a:endParaRPr lang="hu-HU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Kiindulás:</a:t>
            </a:r>
          </a:p>
          <a:p>
            <a:pPr lvl="1"/>
            <a:r>
              <a:rPr lang="hu-HU" dirty="0" smtClean="0"/>
              <a:t>Pontosan definiált probléma, jelenség</a:t>
            </a:r>
          </a:p>
          <a:p>
            <a:pPr lvl="1"/>
            <a:r>
              <a:rPr lang="hu-HU" dirty="0" smtClean="0"/>
              <a:t>Ebből célok megfogalmazása</a:t>
            </a:r>
          </a:p>
          <a:p>
            <a:pPr lvl="1"/>
            <a:r>
              <a:rPr lang="hu-HU" dirty="0" smtClean="0"/>
              <a:t>Majd megfigyelési szempontok összeállítása</a:t>
            </a:r>
          </a:p>
          <a:p>
            <a:r>
              <a:rPr lang="hu-HU" dirty="0" smtClean="0"/>
              <a:t>A megfigyelés tervezése</a:t>
            </a:r>
          </a:p>
          <a:p>
            <a:pPr lvl="1"/>
            <a:r>
              <a:rPr lang="hu-HU" dirty="0" smtClean="0"/>
              <a:t>Megfigyelés tárgya</a:t>
            </a:r>
          </a:p>
          <a:p>
            <a:pPr lvl="1"/>
            <a:r>
              <a:rPr lang="hu-HU" dirty="0" smtClean="0"/>
              <a:t>Helye és ideje</a:t>
            </a:r>
          </a:p>
          <a:p>
            <a:pPr lvl="1"/>
            <a:r>
              <a:rPr lang="hu-HU" dirty="0" smtClean="0"/>
              <a:t>Megfigyelés időtartama és periódusai</a:t>
            </a:r>
          </a:p>
          <a:p>
            <a:pPr lvl="1"/>
            <a:r>
              <a:rPr lang="hu-HU" dirty="0" smtClean="0"/>
              <a:t>Megfigyelendő minta</a:t>
            </a:r>
          </a:p>
          <a:p>
            <a:pPr lvl="1"/>
            <a:r>
              <a:rPr lang="hu-HU" dirty="0" smtClean="0"/>
              <a:t>A megfigyelési technika, az adatrögzítés módja és eszköze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9447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8. Terepkutatás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- interjú</a:t>
            </a:r>
            <a:endParaRPr lang="hu-HU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9414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Időigényessége miatt korlátozott a használhatósága, de tervezhető!</a:t>
            </a:r>
          </a:p>
          <a:p>
            <a:r>
              <a:rPr lang="hu-HU" dirty="0" smtClean="0"/>
              <a:t>Fajtái:</a:t>
            </a:r>
          </a:p>
          <a:p>
            <a:pPr lvl="1"/>
            <a:r>
              <a:rPr lang="hu-HU" dirty="0" smtClean="0"/>
              <a:t>Strukturált</a:t>
            </a:r>
          </a:p>
          <a:p>
            <a:pPr lvl="2"/>
            <a:r>
              <a:rPr lang="hu-HU" dirty="0" smtClean="0"/>
              <a:t>Előre összeállított kérdéssorral</a:t>
            </a:r>
          </a:p>
          <a:p>
            <a:pPr lvl="1"/>
            <a:r>
              <a:rPr lang="hu-HU" dirty="0" smtClean="0"/>
              <a:t>Strukturáltalan</a:t>
            </a:r>
          </a:p>
          <a:p>
            <a:pPr lvl="2"/>
            <a:r>
              <a:rPr lang="hu-HU" dirty="0" smtClean="0"/>
              <a:t>Kötetlen forma a vélemények feltérképzésére.  A kérdező rugalmas, improvizatív.</a:t>
            </a:r>
          </a:p>
          <a:p>
            <a:pPr lvl="1"/>
            <a:r>
              <a:rPr lang="hu-HU" dirty="0" smtClean="0"/>
              <a:t>Egyéni </a:t>
            </a:r>
          </a:p>
          <a:p>
            <a:pPr lvl="1"/>
            <a:r>
              <a:rPr lang="hu-HU" dirty="0" smtClean="0"/>
              <a:t>Csoportos</a:t>
            </a:r>
          </a:p>
          <a:p>
            <a:pPr lvl="2"/>
            <a:r>
              <a:rPr lang="hu-HU" dirty="0" smtClean="0"/>
              <a:t>A csoport vélemény feltárására alkalmazzák</a:t>
            </a:r>
          </a:p>
          <a:p>
            <a:pPr lvl="2"/>
            <a:r>
              <a:rPr lang="hu-HU" dirty="0" smtClean="0"/>
              <a:t>Kisebb létszámmal, </a:t>
            </a:r>
            <a:r>
              <a:rPr lang="hu-HU" dirty="0" err="1" smtClean="0"/>
              <a:t>max</a:t>
            </a:r>
            <a:r>
              <a:rPr lang="hu-HU" dirty="0" smtClean="0"/>
              <a:t>. 15 fővel</a:t>
            </a:r>
          </a:p>
          <a:p>
            <a:pPr lvl="1"/>
            <a:r>
              <a:rPr lang="hu-HU" dirty="0" smtClean="0"/>
              <a:t>Mélyinterjú </a:t>
            </a:r>
          </a:p>
          <a:p>
            <a:pPr lvl="2"/>
            <a:r>
              <a:rPr lang="hu-HU" dirty="0" smtClean="0"/>
              <a:t>Kötetlen beszélgetés a beszélőt követő figyelemmel</a:t>
            </a:r>
          </a:p>
          <a:p>
            <a:pPr lvl="2"/>
            <a:r>
              <a:rPr lang="hu-HU" dirty="0" smtClean="0"/>
              <a:t>Hang és kép rögzítése szükséges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30349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5B9BD5">
                    <a:lumMod val="75000"/>
                  </a:srgbClr>
                </a:solidFill>
                <a:latin typeface="Calibri" panose="020F0502020204030204"/>
              </a:rPr>
              <a:t>8. Terepkutatás </a:t>
            </a:r>
            <a:r>
              <a:rPr lang="hu-HU" b="1" dirty="0" smtClean="0">
                <a:solidFill>
                  <a:srgbClr val="5B9BD5">
                    <a:lumMod val="75000"/>
                  </a:srgbClr>
                </a:solidFill>
                <a:latin typeface="Calibri" panose="020F0502020204030204"/>
              </a:rPr>
              <a:t>– interjú, szóbeli kikérdezés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hu-HU" dirty="0" smtClean="0"/>
              <a:t>Strukturáltalan – szabad beszélgetés</a:t>
            </a:r>
          </a:p>
          <a:p>
            <a:pPr marL="228600" lvl="1">
              <a:spcBef>
                <a:spcPts val="1000"/>
              </a:spcBef>
            </a:pPr>
            <a:r>
              <a:rPr lang="hu-HU" dirty="0" smtClean="0"/>
              <a:t>Strukturált – irányított beszélgetés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hu-HU" dirty="0" smtClean="0"/>
              <a:t>Dinamikus interjú: a válaszadó a témát kap és az általa fontosnak vélt dolgokról beszélhet (</a:t>
            </a:r>
            <a:r>
              <a:rPr lang="hu-HU" dirty="0" err="1" smtClean="0"/>
              <a:t>közbekérdezés</a:t>
            </a:r>
            <a:r>
              <a:rPr lang="hu-HU" dirty="0" smtClean="0"/>
              <a:t> nélkül)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hu-HU" dirty="0" smtClean="0"/>
              <a:t>Narratív interjú: a téma a megkérdezett személyes életével kapcsolatos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hu-HU" dirty="0" smtClean="0"/>
              <a:t>Félig strukturált interjú : koncentrált beszélgetés. A meglévő kérdésekhez eljutás a kérdezőre van bízva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hu-HU" dirty="0" smtClean="0"/>
              <a:t>Lágy interjú: a kérdővel bizalmi viszonyban van a válaszadó, ami jelent nézet azonosságot.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r>
              <a:rPr lang="hu-HU" dirty="0" smtClean="0"/>
              <a:t>Semleges interjú: érzelmi kapcsolat nélküli barátságos kapcsolatban folyik</a:t>
            </a:r>
          </a:p>
          <a:p>
            <a:pPr marL="914400" lvl="2" indent="-457200">
              <a:spcBef>
                <a:spcPts val="1000"/>
              </a:spcBef>
              <a:buFont typeface="+mj-lt"/>
              <a:buAutoNum type="alphaLcPeriod"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853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5B9BD5">
                    <a:lumMod val="75000"/>
                  </a:srgbClr>
                </a:solidFill>
                <a:latin typeface="Calibri" panose="020F0502020204030204"/>
              </a:rPr>
              <a:t>8. Terepkutatás – </a:t>
            </a:r>
            <a:r>
              <a:rPr lang="hu-HU" b="1" dirty="0" smtClean="0">
                <a:solidFill>
                  <a:srgbClr val="5B9BD5">
                    <a:lumMod val="75000"/>
                  </a:srgbClr>
                </a:solidFill>
                <a:latin typeface="Calibri" panose="020F0502020204030204"/>
              </a:rPr>
              <a:t>kérdéstípusok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5364884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Fő kérdések: a kutatási problémára koncentrálnak</a:t>
            </a:r>
          </a:p>
          <a:p>
            <a:r>
              <a:rPr lang="hu-HU" dirty="0" smtClean="0"/>
              <a:t>Kiegészítő kérdések: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Demográfiai kérdések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Bevezető, bemelegítő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Kontroll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Levezető </a:t>
            </a:r>
          </a:p>
          <a:p>
            <a:r>
              <a:rPr lang="hu-HU" dirty="0" smtClean="0"/>
              <a:t>Nyílt kérdések: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Rövid tényszerű közlést igénylő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Hosszabb kifejtést igénylő</a:t>
            </a:r>
          </a:p>
          <a:p>
            <a:r>
              <a:rPr lang="hu-HU" dirty="0" smtClean="0"/>
              <a:t>Zárt kérdések: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Feleletválasztásos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Összehasonlító rangsoroló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dirty="0" smtClean="0"/>
              <a:t>Intenzitás kérdés</a:t>
            </a:r>
          </a:p>
          <a:p>
            <a:pPr marL="914400" lvl="1" indent="-457200">
              <a:buFont typeface="+mj-lt"/>
              <a:buAutoNum type="alphaLcPeriod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8489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5B9BD5">
                    <a:lumMod val="75000"/>
                  </a:srgbClr>
                </a:solidFill>
                <a:latin typeface="Calibri" panose="020F0502020204030204"/>
              </a:rPr>
              <a:t>8. Terepkutatás - </a:t>
            </a:r>
            <a:r>
              <a:rPr lang="hu-HU" b="1" dirty="0" smtClean="0">
                <a:solidFill>
                  <a:srgbClr val="5B9BD5">
                    <a:lumMod val="75000"/>
                  </a:srgbClr>
                </a:solidFill>
                <a:latin typeface="Calibri" panose="020F0502020204030204"/>
              </a:rPr>
              <a:t>esettanulmány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kutató egy jelenség egy vagy néhány példáját elemzi</a:t>
            </a:r>
          </a:p>
          <a:p>
            <a:r>
              <a:rPr lang="hu-HU" dirty="0" smtClean="0"/>
              <a:t>Leíró jellegű, de magyarázó eredményhez is vezethet</a:t>
            </a:r>
          </a:p>
          <a:p>
            <a:r>
              <a:rPr lang="hu-HU" dirty="0" smtClean="0"/>
              <a:t>Kiterjesztett esetelemzés</a:t>
            </a:r>
          </a:p>
          <a:p>
            <a:pPr lvl="1"/>
            <a:r>
              <a:rPr lang="hu-HU" dirty="0" smtClean="0"/>
              <a:t>Meglévő elmélet hiányosságainak, ellentmondásainak feltárásához vezet</a:t>
            </a:r>
          </a:p>
          <a:p>
            <a:pPr lvl="1"/>
            <a:r>
              <a:rPr lang="hu-HU" dirty="0" smtClean="0"/>
              <a:t>Az elméleti rések megtalálása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257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6473" y="319314"/>
            <a:ext cx="11333018" cy="1107704"/>
          </a:xfrm>
        </p:spPr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. A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szociokulturális környezet értelmezése,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háttértényezők</a:t>
            </a:r>
            <a:endParaRPr lang="hu-HU" sz="53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79" y="1845734"/>
            <a:ext cx="8525691" cy="462037"/>
          </a:xfrm>
        </p:spPr>
        <p:txBody>
          <a:bodyPr>
            <a:normAutofit fontScale="92500"/>
          </a:bodyPr>
          <a:lstStyle/>
          <a:p>
            <a:r>
              <a:rPr lang="hu-HU" sz="2800" b="1" u="sng" dirty="0"/>
              <a:t>A hazai cigányság és a hátrányos helyzet kapcsolati mezője</a:t>
            </a:r>
          </a:p>
          <a:p>
            <a:endParaRPr lang="hu-HU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59" y="2591027"/>
            <a:ext cx="4681538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951" y="2233952"/>
            <a:ext cx="4875534" cy="379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1097280" y="5840010"/>
            <a:ext cx="298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Hátrányos helyzetű tanulók</a:t>
            </a:r>
            <a:endParaRPr lang="hu-HU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7302137" y="5791931"/>
            <a:ext cx="298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Cigány származású lakosság</a:t>
            </a:r>
            <a:endParaRPr lang="hu-HU" b="1" dirty="0"/>
          </a:p>
        </p:txBody>
      </p:sp>
      <p:sp>
        <p:nvSpPr>
          <p:cNvPr id="8" name="Szövegdoboz 7"/>
          <p:cNvSpPr txBox="1"/>
          <p:nvPr/>
        </p:nvSpPr>
        <p:spPr>
          <a:xfrm flipH="1">
            <a:off x="5202550" y="5791931"/>
            <a:ext cx="118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KSH 2011</a:t>
            </a:r>
            <a:endParaRPr lang="hu-HU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1"/>
          </p:nvPr>
        </p:nvSpPr>
        <p:spPr>
          <a:xfrm>
            <a:off x="142240" y="6309361"/>
            <a:ext cx="11978640" cy="515550"/>
          </a:xfrm>
        </p:spPr>
        <p:txBody>
          <a:bodyPr/>
          <a:lstStyle/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4972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949801" y="1216788"/>
            <a:ext cx="4937760" cy="736282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Hátrányos helyzet</a:t>
            </a:r>
            <a:endParaRPr lang="hu-HU" sz="2800" b="1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hu-HU" sz="2800" b="1" dirty="0" smtClean="0"/>
              <a:t>Szociológiai / szociálpolitikai kategória</a:t>
            </a:r>
          </a:p>
          <a:p>
            <a:endParaRPr lang="hu-HU" sz="2800" b="1" dirty="0" smtClean="0"/>
          </a:p>
          <a:p>
            <a:pPr marL="0" indent="0">
              <a:buNone/>
            </a:pPr>
            <a:r>
              <a:rPr lang="hu-HU" sz="2800" dirty="0" smtClean="0"/>
              <a:t>Jövedelmi,</a:t>
            </a:r>
          </a:p>
          <a:p>
            <a:r>
              <a:rPr lang="hu-HU" sz="2800" dirty="0" smtClean="0"/>
              <a:t>Lakhatási,</a:t>
            </a:r>
          </a:p>
          <a:p>
            <a:r>
              <a:rPr lang="hu-HU" sz="2800" dirty="0" smtClean="0"/>
              <a:t>Iskolázottsági jellemzőkkel írható le!</a:t>
            </a:r>
            <a:endParaRPr lang="hu-HU" sz="2800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3"/>
          </p:nvPr>
        </p:nvSpPr>
        <p:spPr>
          <a:xfrm>
            <a:off x="6172200" y="1216788"/>
            <a:ext cx="4937760" cy="736282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Cigány / Roma származás</a:t>
            </a:r>
            <a:endParaRPr lang="hu-HU" sz="2800" b="1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Etnikai / kulturális kategória</a:t>
            </a:r>
          </a:p>
          <a:p>
            <a:endParaRPr lang="hu-HU" sz="2800" dirty="0"/>
          </a:p>
          <a:p>
            <a:pPr marL="0" indent="0">
              <a:buNone/>
            </a:pPr>
            <a:r>
              <a:rPr lang="hu-HU" sz="2800" dirty="0" smtClean="0"/>
              <a:t>Nyelvi,</a:t>
            </a:r>
          </a:p>
          <a:p>
            <a:r>
              <a:rPr lang="hu-HU" sz="2800" dirty="0" smtClean="0"/>
              <a:t>Származási jellemzők illetve</a:t>
            </a:r>
          </a:p>
          <a:p>
            <a:r>
              <a:rPr lang="hu-HU" sz="2800" dirty="0" smtClean="0"/>
              <a:t>Tradíciók mentén írható le!</a:t>
            </a:r>
            <a:endParaRPr lang="hu-HU" sz="2800" dirty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>
          <a:xfrm>
            <a:off x="-142240" y="6459785"/>
            <a:ext cx="12202160" cy="365125"/>
          </a:xfrm>
        </p:spPr>
        <p:txBody>
          <a:bodyPr/>
          <a:lstStyle/>
          <a:p>
            <a:endParaRPr lang="hu-HU" sz="1600" b="1" dirty="0"/>
          </a:p>
        </p:txBody>
      </p:sp>
      <p:sp>
        <p:nvSpPr>
          <p:cNvPr id="9" name="Szöveg helye 4"/>
          <p:cNvSpPr txBox="1">
            <a:spLocks/>
          </p:cNvSpPr>
          <p:nvPr/>
        </p:nvSpPr>
        <p:spPr>
          <a:xfrm>
            <a:off x="839788" y="198959"/>
            <a:ext cx="5195252" cy="7362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800" dirty="0"/>
              <a:t>2</a:t>
            </a:r>
            <a:r>
              <a:rPr lang="hu-HU" sz="2800" dirty="0" smtClean="0"/>
              <a:t>. Értelmezési dimenziók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761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2727" y="221673"/>
            <a:ext cx="11107387" cy="1617102"/>
          </a:xfrm>
        </p:spPr>
        <p:txBody>
          <a:bodyPr>
            <a:noAutofit/>
          </a:bodyPr>
          <a:lstStyle/>
          <a:p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3. Az </a:t>
            </a:r>
            <a:r>
              <a:rPr lang="hu-HU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alkalmazott tudományok szerepe a szociokulturális környezet </a:t>
            </a:r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feltárásában</a:t>
            </a:r>
            <a:endParaRPr lang="hu-HU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92727" y="1838775"/>
            <a:ext cx="11107387" cy="462101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hu-HU" sz="2400" b="1" dirty="0"/>
              <a:t>Szociológiai</a:t>
            </a:r>
            <a:r>
              <a:rPr lang="hu-HU" sz="2400" dirty="0"/>
              <a:t> alapozottság - kvantitatív feltáró </a:t>
            </a:r>
            <a:r>
              <a:rPr lang="hu-HU" sz="2400" dirty="0" smtClean="0"/>
              <a:t>kutatások</a:t>
            </a:r>
          </a:p>
          <a:p>
            <a:pPr marL="457200" indent="-457200">
              <a:buFont typeface="+mj-lt"/>
              <a:buAutoNum type="alphaUcPeriod"/>
            </a:pPr>
            <a:endParaRPr lang="hu-HU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hu-HU" sz="2400" b="1" dirty="0"/>
              <a:t>Pedagógiai</a:t>
            </a:r>
            <a:r>
              <a:rPr lang="hu-HU" sz="2400" dirty="0"/>
              <a:t> kutatási </a:t>
            </a:r>
            <a:r>
              <a:rPr lang="hu-HU" sz="2400" dirty="0" smtClean="0"/>
              <a:t>módszerek – belső klíma, helyi nevelési program, módszertani kultúra, szakmai felkészültség, konfliktusmegoldás, tehetséggondozás, gyermekvédelem, családok bevonása</a:t>
            </a:r>
          </a:p>
          <a:p>
            <a:pPr marL="457200" indent="-457200">
              <a:buFont typeface="+mj-lt"/>
              <a:buAutoNum type="alphaUcPeriod"/>
            </a:pPr>
            <a:endParaRPr lang="hu-HU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hu-HU" sz="2400" b="1" dirty="0" smtClean="0"/>
              <a:t>Kulturális </a:t>
            </a:r>
            <a:r>
              <a:rPr lang="hu-HU" sz="2400" b="1" dirty="0"/>
              <a:t>antropológia </a:t>
            </a:r>
            <a:r>
              <a:rPr lang="hu-HU" sz="2400" dirty="0" smtClean="0"/>
              <a:t>lehetőségei – kötődések a lokalitáshoz, funkciók és diszfunkciók, előítéletesség – elfogadás, intézmény és használói, a többségi és kisebbségi gyerekek és szülők viszonya</a:t>
            </a:r>
          </a:p>
          <a:p>
            <a:pPr marL="457200" indent="-457200">
              <a:buFont typeface="+mj-lt"/>
              <a:buAutoNum type="alphaUcPeriod"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72720" y="6459785"/>
            <a:ext cx="12019280" cy="365125"/>
          </a:xfrm>
        </p:spPr>
        <p:txBody>
          <a:bodyPr/>
          <a:lstStyle/>
          <a:p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42284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7309" y="130628"/>
            <a:ext cx="11222182" cy="829733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4.A </a:t>
            </a:r>
            <a:r>
              <a:rPr lang="hu-HU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szociokulturális környezet </a:t>
            </a:r>
            <a:r>
              <a:rPr lang="hu-H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feltárása</a:t>
            </a:r>
            <a:endParaRPr lang="hu-HU" sz="4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3486" y="1371600"/>
            <a:ext cx="11103428" cy="4876800"/>
          </a:xfrm>
        </p:spPr>
        <p:txBody>
          <a:bodyPr>
            <a:normAutofit lnSpcReduction="10000"/>
          </a:bodyPr>
          <a:lstStyle/>
          <a:p>
            <a:r>
              <a:rPr lang="hu-HU" sz="2800" b="1" u="sng" dirty="0"/>
              <a:t>A helyi társadalom összetétele, annak </a:t>
            </a:r>
            <a:r>
              <a:rPr lang="hu-HU" sz="2800" b="1" u="sng" dirty="0" smtClean="0"/>
              <a:t>változás-tendenciái</a:t>
            </a:r>
          </a:p>
          <a:p>
            <a:endParaRPr lang="hu-HU" sz="2400" b="1" dirty="0"/>
          </a:p>
          <a:p>
            <a:pPr marL="514350" indent="-514350">
              <a:buFont typeface="+mj-lt"/>
              <a:buAutoNum type="alphaLcPeriod"/>
            </a:pPr>
            <a:r>
              <a:rPr lang="hu-HU" dirty="0" smtClean="0"/>
              <a:t> </a:t>
            </a:r>
            <a:r>
              <a:rPr lang="hu-HU" sz="2400" dirty="0" smtClean="0"/>
              <a:t>A roma / cigány lakosság részaránya a településen / településrészen belül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településen élő roma lakosság származása, nyelve, önmeghatározása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Az óvodás gyerekek családjainak </a:t>
            </a:r>
            <a:r>
              <a:rPr lang="hu-HU" sz="2400" dirty="0" err="1" smtClean="0"/>
              <a:t>szocioökonómiai</a:t>
            </a:r>
            <a:r>
              <a:rPr lang="hu-HU" sz="2400" dirty="0" smtClean="0"/>
              <a:t> státusza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roma közösségen belüli viszonyrendszer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 smtClean="0"/>
              <a:t> A település lakosságának számszerű és egyéb változásai az elmúlt évtizedekben</a:t>
            </a:r>
          </a:p>
          <a:p>
            <a:pPr marL="514350" indent="-514350">
              <a:buFont typeface="+mj-lt"/>
              <a:buAutoNum type="alphaLcPeriod"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374880" cy="365125"/>
          </a:xfrm>
        </p:spPr>
        <p:txBody>
          <a:bodyPr/>
          <a:lstStyle/>
          <a:p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25364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61257"/>
            <a:ext cx="10058400" cy="873277"/>
          </a:xfrm>
        </p:spPr>
        <p:txBody>
          <a:bodyPr>
            <a:normAutofit/>
          </a:bodyPr>
          <a:lstStyle/>
          <a:p>
            <a:r>
              <a:rPr lang="hu-HU" sz="2800" b="1" u="sng" dirty="0" smtClean="0">
                <a:latin typeface="+mn-lt"/>
              </a:rPr>
              <a:t>A </a:t>
            </a:r>
            <a:r>
              <a:rPr lang="hu-HU" sz="2800" b="1" u="sng" dirty="0">
                <a:latin typeface="+mn-lt"/>
              </a:rPr>
              <a:t>gyermekek családi </a:t>
            </a:r>
            <a:r>
              <a:rPr lang="hu-HU" sz="2800" b="1" u="sng" dirty="0" smtClean="0">
                <a:latin typeface="+mn-lt"/>
              </a:rPr>
              <a:t>körülményei</a:t>
            </a:r>
            <a:endParaRPr lang="hu-HU" sz="2800" b="1" u="sng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134534"/>
            <a:ext cx="10058400" cy="4737946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hu-HU" dirty="0" smtClean="0"/>
              <a:t> </a:t>
            </a:r>
            <a:r>
              <a:rPr lang="hu-HU" sz="2400" dirty="0" smtClean="0"/>
              <a:t>A családokban élők létszám jellemzői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Családi szerkezetek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családok jövedelemviszonyai, források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 smtClean="0"/>
              <a:t> A szülők iskolai végzettsége, képzettsége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családok lakáskörülményei, különös tekintettel a gyerekek lakhatására 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81280" y="6459785"/>
            <a:ext cx="12222480" cy="365125"/>
          </a:xfrm>
        </p:spPr>
        <p:txBody>
          <a:bodyPr/>
          <a:lstStyle/>
          <a:p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48141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188685"/>
            <a:ext cx="10058400" cy="919679"/>
          </a:xfrm>
        </p:spPr>
        <p:txBody>
          <a:bodyPr/>
          <a:lstStyle/>
          <a:p>
            <a:r>
              <a:rPr lang="hu-HU" sz="2800" b="1" u="sng" dirty="0">
                <a:latin typeface="+mn-lt"/>
              </a:rPr>
              <a:t>Beilleszkedés a helyi </a:t>
            </a:r>
            <a:r>
              <a:rPr lang="hu-HU" sz="2800" b="1" u="sng" dirty="0" smtClean="0">
                <a:latin typeface="+mn-lt"/>
              </a:rPr>
              <a:t>társadalomba</a:t>
            </a:r>
            <a:endParaRPr lang="hu-HU" u="sng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308705"/>
            <a:ext cx="10058400" cy="4743752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hu-HU" dirty="0" smtClean="0"/>
              <a:t> </a:t>
            </a:r>
            <a:r>
              <a:rPr lang="hu-HU" sz="2400" dirty="0" smtClean="0"/>
              <a:t>A roma családok elhelyezkedése a településen belül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roma szülők, családok kapcsolatai a nem roma szülőkkel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 smtClean="0"/>
              <a:t> Az óvoda által szervezett programokon való részvétel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közösségi, intézményi elvárásokhoz, szabályokhoz való alkalmazkodás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Részvétel a munkaerőpiacon</a:t>
            </a:r>
          </a:p>
          <a:p>
            <a:pPr>
              <a:buFont typeface="Courier New" panose="02070309020205020404" pitchFamily="49" charset="0"/>
              <a:buChar char="o"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32080" y="6459785"/>
            <a:ext cx="12059920" cy="365125"/>
          </a:xfrm>
        </p:spPr>
        <p:txBody>
          <a:bodyPr/>
          <a:lstStyle/>
          <a:p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26639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32228"/>
            <a:ext cx="10058400" cy="518160"/>
          </a:xfrm>
        </p:spPr>
        <p:txBody>
          <a:bodyPr/>
          <a:lstStyle/>
          <a:p>
            <a:r>
              <a:rPr lang="hu-HU" sz="2800" b="1" u="sng" dirty="0">
                <a:latin typeface="+mn-lt"/>
              </a:rPr>
              <a:t>A családlátogatás és </a:t>
            </a:r>
            <a:r>
              <a:rPr lang="hu-HU" sz="2800" b="1" u="sng" dirty="0" smtClean="0">
                <a:latin typeface="+mn-lt"/>
              </a:rPr>
              <a:t>tapasztalatai</a:t>
            </a:r>
            <a:endParaRPr lang="hu-HU" u="sng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018420"/>
            <a:ext cx="10058400" cy="516466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hu-HU" dirty="0" smtClean="0"/>
              <a:t> </a:t>
            </a:r>
            <a:r>
              <a:rPr lang="hu-HU" sz="2400" dirty="0" smtClean="0"/>
              <a:t>A család fogadókészsége a családlátogatás tekintetében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családlátogatás gyakorisága, megszervezése, lebonyolítása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családban tapasztalt belső kapcsolatok, érzelmi viszonyulások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 smtClean="0"/>
              <a:t> A lakáskörülmények leírása, elemzése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család életmódjának feltárása</a:t>
            </a:r>
          </a:p>
          <a:p>
            <a:pPr marL="457200" indent="-457200">
              <a:buFont typeface="+mj-lt"/>
              <a:buAutoNum type="alphaLcPeriod"/>
            </a:pPr>
            <a:endParaRPr lang="hu-HU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hu-HU" sz="2400" dirty="0"/>
              <a:t> </a:t>
            </a:r>
            <a:r>
              <a:rPr lang="hu-HU" sz="2400" dirty="0" smtClean="0"/>
              <a:t>A családi szokások megismerése</a:t>
            </a:r>
          </a:p>
          <a:p>
            <a:pPr>
              <a:buFont typeface="Courier New" panose="02070309020205020404" pitchFamily="49" charset="0"/>
              <a:buChar char="o"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172720" y="6197601"/>
            <a:ext cx="12019280" cy="627310"/>
          </a:xfrm>
        </p:spPr>
        <p:txBody>
          <a:bodyPr/>
          <a:lstStyle/>
          <a:p>
            <a:endParaRPr lang="hu-HU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78565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61257"/>
            <a:ext cx="10058400" cy="460103"/>
          </a:xfrm>
        </p:spPr>
        <p:txBody>
          <a:bodyPr>
            <a:noAutofit/>
          </a:bodyPr>
          <a:lstStyle/>
          <a:p>
            <a:r>
              <a:rPr lang="hu-HU" sz="2800" b="1" u="sng" dirty="0">
                <a:latin typeface="+mn-lt"/>
              </a:rPr>
              <a:t>Hátrányt mutató tényezők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974877"/>
            <a:ext cx="10058400" cy="515160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 </a:t>
            </a:r>
            <a:r>
              <a:rPr lang="hu-HU" sz="2800" u="sng" dirty="0" smtClean="0"/>
              <a:t>Materiális hátrányok:</a:t>
            </a:r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Alacsony egzisztenciális szint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Alacsony iskolázottság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Alacsony szintű lakáskörülmények, egészségtelen környezet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Rossz egészségi állapot, szenvedélybetegségek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Kulturális ellátottság szintje</a:t>
            </a:r>
          </a:p>
          <a:p>
            <a:pPr marL="914400" lvl="1" indent="-457200">
              <a:buFont typeface="+mj-lt"/>
              <a:buAutoNum type="alphaLcPeriod"/>
            </a:pPr>
            <a:endParaRPr lang="hu-HU" sz="2400" dirty="0" smtClean="0"/>
          </a:p>
          <a:p>
            <a:pPr marL="914400" lvl="1" indent="-457200">
              <a:buFont typeface="+mj-lt"/>
              <a:buAutoNum type="alphaLcPeriod"/>
            </a:pPr>
            <a:r>
              <a:rPr lang="hu-HU" sz="2400" dirty="0" smtClean="0"/>
              <a:t>Szociolingvisztikai problémák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-223520" y="6492875"/>
            <a:ext cx="12669519" cy="365125"/>
          </a:xfrm>
        </p:spPr>
        <p:txBody>
          <a:bodyPr/>
          <a:lstStyle/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69189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761</Words>
  <Application>Microsoft Office PowerPoint</Application>
  <PresentationFormat>Szélesvásznú</PresentationFormat>
  <Paragraphs>177</Paragraphs>
  <Slides>19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Wingdings</vt:lpstr>
      <vt:lpstr>Office-téma</vt:lpstr>
      <vt:lpstr>Felkészítés a Hátránycsökkentő intézkedések, programok működésének vizsgálata Hajdúhadház településen a hallgatók terepkutatásához  NTP SZKOLL 2020 </vt:lpstr>
      <vt:lpstr>1. A szociokulturális környezet értelmezése, háttértényezők</vt:lpstr>
      <vt:lpstr>PowerPoint-bemutató</vt:lpstr>
      <vt:lpstr>3. Az alkalmazott tudományok szerepe a szociokulturális környezet feltárásában</vt:lpstr>
      <vt:lpstr>4.A szociokulturális környezet feltárása</vt:lpstr>
      <vt:lpstr>A gyermekek családi körülményei</vt:lpstr>
      <vt:lpstr>Beilleszkedés a helyi társadalomba</vt:lpstr>
      <vt:lpstr>A családlátogatás és tapasztalatai</vt:lpstr>
      <vt:lpstr>Hátrányt mutató tényezők </vt:lpstr>
      <vt:lpstr>PowerPoint-bemutató</vt:lpstr>
      <vt:lpstr>5.Jogszabályi háttér: 17/2013. (III.1) EMMI rendelet </vt:lpstr>
      <vt:lpstr>6. Az intézményi jó gyakorlatok általános alapelvei</vt:lpstr>
      <vt:lpstr>7. A pedagógia kutatás fajtái</vt:lpstr>
      <vt:lpstr>8. Terepkutatás </vt:lpstr>
      <vt:lpstr>8. Terepkutatás - Megfigyelés</vt:lpstr>
      <vt:lpstr>8. Terepkutatás - interjú</vt:lpstr>
      <vt:lpstr>8. Terepkutatás – interjú, szóbeli kikérdezés</vt:lpstr>
      <vt:lpstr>8. Terepkutatás – kérdéstípusok</vt:lpstr>
      <vt:lpstr>8. Terepkutatás - esettanulmány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Felkészítés a Hátránycsökkentő intézkedések, programok működésének vizsgálata Hajdúhadház településen a hallgatók terepkutásához</dc:title>
  <dc:creator>Windows-felhasználó</dc:creator>
  <cp:lastModifiedBy>Windows-felhasználó</cp:lastModifiedBy>
  <cp:revision>12</cp:revision>
  <dcterms:created xsi:type="dcterms:W3CDTF">2022-04-21T13:35:28Z</dcterms:created>
  <dcterms:modified xsi:type="dcterms:W3CDTF">2022-04-21T15:35:27Z</dcterms:modified>
</cp:coreProperties>
</file>