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7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26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10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2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56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479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66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97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85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58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6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47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B0F4FE8-E02E-494F-AD63-FD65CF0D3A69}" type="datetimeFigureOut">
              <a:rPr lang="hu-HU" smtClean="0"/>
              <a:t>2020. 11. 10.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0270516-D769-44D7-8EF2-9DD9136C99B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326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24AC32-3BB6-4064-A2A6-1CB1C004A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682302"/>
            <a:ext cx="8361229" cy="932109"/>
          </a:xfrm>
        </p:spPr>
        <p:txBody>
          <a:bodyPr/>
          <a:lstStyle/>
          <a:p>
            <a:r>
              <a:rPr lang="hu-HU" sz="3200" b="1" dirty="0"/>
              <a:t>Zenei teljesítményszorongás és mentálhigiéné: Mit tehetünk és hogyan?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FCC4AC2-C690-440E-99C2-201B3B1B4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7" y="2987899"/>
            <a:ext cx="8361229" cy="2187799"/>
          </a:xfrm>
        </p:spPr>
        <p:txBody>
          <a:bodyPr>
            <a:normAutofit/>
          </a:bodyPr>
          <a:lstStyle/>
          <a:p>
            <a:r>
              <a:rPr lang="hu-HU" b="1" dirty="0"/>
              <a:t>Bandi Szabolcs</a:t>
            </a:r>
          </a:p>
          <a:p>
            <a:endParaRPr lang="hu-HU" sz="1400" i="1" dirty="0"/>
          </a:p>
          <a:p>
            <a:r>
              <a:rPr lang="hu-HU" sz="1400" i="1" dirty="0"/>
              <a:t>Pécsi Tudományegyetem Bölcsészettudományi Kar Pszichológia Intézet</a:t>
            </a:r>
          </a:p>
          <a:p>
            <a:r>
              <a:rPr lang="hu-HU" sz="1400" i="1" dirty="0"/>
              <a:t>Pécsi Tudományegyetem Bölcsészettudományi Kar Pszichopatológia kutatócsoport</a:t>
            </a:r>
          </a:p>
          <a:p>
            <a:r>
              <a:rPr lang="hu-HU" sz="1400" i="1" dirty="0"/>
              <a:t>Pécsi Tudományegyetem Művészeti Kar Zeneművészeti Intézet</a:t>
            </a:r>
          </a:p>
          <a:p>
            <a:r>
              <a:rPr lang="hu-HU" sz="1400" i="1" dirty="0"/>
              <a:t>Pécsi Tudományegyetem Művészeti Kar Zenepedagógiai és –pszichológiai kutatócsoport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5E92CBD-70AC-44E5-9C57-0D91CFF371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69" y="5401343"/>
            <a:ext cx="1035179" cy="103517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025D17D-3BDA-4EDF-AABB-455368593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66" y="5401343"/>
            <a:ext cx="1593630" cy="103517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262A0E-35DC-41DB-9834-0E089F140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14" y="5401343"/>
            <a:ext cx="1119349" cy="103517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BD5C776-604D-46BF-8993-A33A332AB1AF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99" y="5401343"/>
            <a:ext cx="1730173" cy="11544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1EC1AF1-F343-4CC4-A89E-CBE1E5636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7" y="5549788"/>
            <a:ext cx="822435" cy="10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7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teljesítményszorongás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FF073D7-5911-4033-B634-3143A975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45" y="1610818"/>
            <a:ext cx="3939655" cy="456138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3C917C6-B7BC-43B7-9042-FBFCE0198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76" y="1610818"/>
            <a:ext cx="4007500" cy="45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8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teljesítményszorongás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9CA61B0-8062-44ED-9110-8F69CCF63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23401" r="7810" b="21004"/>
          <a:stretch/>
        </p:blipFill>
        <p:spPr>
          <a:xfrm>
            <a:off x="1115485" y="2047739"/>
            <a:ext cx="7130786" cy="347060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BB754FB-C9C1-4C2E-A608-590E4EE95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71" y="2047739"/>
            <a:ext cx="3611684" cy="34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teljesítményszorongás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98096B2-7597-4292-BA9C-DEC08B4C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79" y="1571819"/>
            <a:ext cx="7681242" cy="46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teljesítményszorongás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98F1C9B-E0D1-4C52-A900-645304021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0" y="1545465"/>
            <a:ext cx="3757940" cy="325835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C07EDBB-3A74-4D39-BAFA-00981B303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72" y="1452689"/>
            <a:ext cx="80962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teljesítményszorongás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98F1C9B-E0D1-4C52-A900-645304021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04" y="1857390"/>
            <a:ext cx="5018196" cy="435107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D0124FC-6ABF-41D5-B5D4-33625AC94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62" y="1857390"/>
            <a:ext cx="4889903" cy="43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Ventilláció - </a:t>
            </a:r>
            <a:r>
              <a:rPr lang="hu-HU" b="1" dirty="0" err="1"/>
              <a:t>elaboráció</a:t>
            </a:r>
            <a:endParaRPr lang="hu-HU" b="1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7DA4643-64B3-419A-B334-AF527DCC3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56" y="2491407"/>
            <a:ext cx="5699438" cy="37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Testmozgás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366312F-DB0F-4797-85E9-E7402D97E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25" y="2392293"/>
            <a:ext cx="6438899" cy="42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8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Relaxáció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76494A0-0D49-4E0A-B7CC-C47DFCE3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80" y="2339506"/>
            <a:ext cx="6286189" cy="41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8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Meditáció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F63F6BB-B5E4-402D-8ECD-49D7D89E4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02" y="2470060"/>
            <a:ext cx="6250546" cy="39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7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Természetes szorongásoldók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105416-DBBC-41AB-9DA3-3A5C87E5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20100"/>
            <a:ext cx="4590031" cy="240976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6475F09-8FE8-4AB7-9351-BD1A89464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827750"/>
            <a:ext cx="4590031" cy="240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VÁZLAT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624022-188D-4240-BDE5-1618FEF5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803042"/>
            <a:ext cx="4861774" cy="4064358"/>
          </a:xfrm>
        </p:spPr>
        <p:txBody>
          <a:bodyPr/>
          <a:lstStyle/>
          <a:p>
            <a:pPr algn="just"/>
            <a:r>
              <a:rPr lang="hu-HU" dirty="0"/>
              <a:t>A zenei személyiség – történeti sajátosságok és empirikus eredmények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zenei teljesítményszorongás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Stresszoldó technikák – adaptív és maladaptív formák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zenei teljesítményszorongás oldásának lehetőségei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4785920-3BA6-4E6B-91E1-B6CBBDE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3" y="1834167"/>
            <a:ext cx="4033233" cy="40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Alkohol…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370CFE6-EF76-4EF2-BD71-42D1E902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97" y="2355358"/>
            <a:ext cx="7525555" cy="37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(Illegális) pszichoaktív szerek…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212242-6AEC-43F9-9DCD-A1C1A81EB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99" y="2386166"/>
            <a:ext cx="6930801" cy="37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 err="1"/>
              <a:t>Pszichofarmakonok</a:t>
            </a:r>
            <a:r>
              <a:rPr lang="hu-HU" b="1" dirty="0"/>
              <a:t> - </a:t>
            </a:r>
            <a:r>
              <a:rPr lang="hu-HU" b="1" dirty="0" err="1"/>
              <a:t>anxiolitikumok</a:t>
            </a:r>
            <a:endParaRPr lang="hu-HU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8A0B4E-CA45-4A1E-8CCB-5BA55405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40" y="3069145"/>
            <a:ext cx="3389496" cy="191167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C22D88F-FEC4-4E1C-BC52-F6E33D9D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5" y="2560011"/>
            <a:ext cx="2929944" cy="29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Stresszoldó technikák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931831"/>
            <a:ext cx="4861774" cy="4186305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Pszichoterápia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67D8977-7066-49EA-BB9C-29048EC3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8" y="2411845"/>
            <a:ext cx="6056664" cy="38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7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52" y="685800"/>
            <a:ext cx="10534918" cy="679361"/>
          </a:xfrm>
        </p:spPr>
        <p:txBody>
          <a:bodyPr>
            <a:noAutofit/>
          </a:bodyPr>
          <a:lstStyle/>
          <a:p>
            <a:pPr algn="ctr"/>
            <a:r>
              <a:rPr lang="hu-HU" sz="2800" b="1" cap="all" dirty="0"/>
              <a:t>A zenei teljesítményszorongás oldásának lehetőségei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365161"/>
            <a:ext cx="6986788" cy="475297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Veszélyeztetettség mértékének kérdése</a:t>
            </a:r>
          </a:p>
          <a:p>
            <a:pPr lvl="1" algn="just"/>
            <a:r>
              <a:rPr lang="hu-HU" dirty="0"/>
              <a:t>eltérő személyes tapasztalatok</a:t>
            </a:r>
          </a:p>
          <a:p>
            <a:pPr lvl="1" algn="just"/>
            <a:r>
              <a:rPr lang="hu-HU" dirty="0"/>
              <a:t>empirikus eredmények</a:t>
            </a:r>
          </a:p>
          <a:p>
            <a:pPr lvl="1" algn="just"/>
            <a:r>
              <a:rPr lang="hu-HU" dirty="0"/>
              <a:t>klasszikus </a:t>
            </a:r>
            <a:r>
              <a:rPr lang="hu-HU" dirty="0" err="1"/>
              <a:t>vs</a:t>
            </a:r>
            <a:r>
              <a:rPr lang="hu-HU" dirty="0"/>
              <a:t>. könnyűzenészek</a:t>
            </a:r>
          </a:p>
          <a:p>
            <a:pPr algn="just"/>
            <a:r>
              <a:rPr lang="hu-HU" dirty="0"/>
              <a:t>A kiégés problémája</a:t>
            </a:r>
          </a:p>
          <a:p>
            <a:pPr lvl="1" algn="just"/>
            <a:r>
              <a:rPr lang="hu-HU" dirty="0"/>
              <a:t>előadóművészet (pl.egzisztenciális bizonytalanságok)</a:t>
            </a:r>
          </a:p>
          <a:p>
            <a:pPr lvl="1" algn="just"/>
            <a:r>
              <a:rPr lang="hu-HU" dirty="0"/>
              <a:t>tanári pálya (pl. „alkuhelyzet”?)</a:t>
            </a:r>
          </a:p>
          <a:p>
            <a:pPr algn="just"/>
            <a:r>
              <a:rPr lang="hu-HU" dirty="0"/>
              <a:t>Megelőzés</a:t>
            </a:r>
          </a:p>
          <a:p>
            <a:pPr lvl="1" algn="just"/>
            <a:r>
              <a:rPr lang="hu-HU" dirty="0"/>
              <a:t>a szakmai mentálhigiéné jelentősége</a:t>
            </a:r>
          </a:p>
          <a:p>
            <a:pPr lvl="1" algn="just"/>
            <a:r>
              <a:rPr lang="hu-HU" dirty="0"/>
              <a:t>ellátórendszer </a:t>
            </a:r>
            <a:r>
              <a:rPr lang="hu-HU" dirty="0" err="1"/>
              <a:t>kiépítetlensége</a:t>
            </a:r>
            <a:r>
              <a:rPr lang="hu-HU" dirty="0"/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2262403-C524-48E6-ACE1-50A3E1601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1466682"/>
            <a:ext cx="3451538" cy="151678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64D000B-18B7-49FB-A0EC-6240369E1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3815960"/>
            <a:ext cx="3451538" cy="23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52" y="685800"/>
            <a:ext cx="10534918" cy="679361"/>
          </a:xfrm>
        </p:spPr>
        <p:txBody>
          <a:bodyPr>
            <a:noAutofit/>
          </a:bodyPr>
          <a:lstStyle/>
          <a:p>
            <a:pPr algn="ctr"/>
            <a:r>
              <a:rPr lang="hu-HU" sz="2800" b="1" cap="all" dirty="0"/>
              <a:t>A zenei teljesítményszorongás oldásának lehetőségei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365161"/>
            <a:ext cx="6986788" cy="475297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Módszerek</a:t>
            </a:r>
          </a:p>
          <a:p>
            <a:pPr lvl="1" algn="just"/>
            <a:r>
              <a:rPr lang="hu-HU" dirty="0"/>
              <a:t>autogén tréning</a:t>
            </a:r>
          </a:p>
          <a:p>
            <a:pPr lvl="1" algn="just"/>
            <a:endParaRPr lang="hu-HU" dirty="0"/>
          </a:p>
          <a:p>
            <a:pPr lvl="1" algn="just"/>
            <a:r>
              <a:rPr lang="hu-HU" dirty="0" err="1"/>
              <a:t>mindfulness</a:t>
            </a:r>
            <a:r>
              <a:rPr lang="hu-HU" dirty="0"/>
              <a:t> meditáció</a:t>
            </a:r>
          </a:p>
          <a:p>
            <a:pPr lvl="1" algn="just"/>
            <a:endParaRPr lang="hu-HU" dirty="0"/>
          </a:p>
          <a:p>
            <a:pPr lvl="1" algn="just"/>
            <a:r>
              <a:rPr lang="hu-HU" dirty="0"/>
              <a:t>önsegítő körök, fókuszcsoportok</a:t>
            </a:r>
          </a:p>
          <a:p>
            <a:pPr lvl="1" algn="just"/>
            <a:endParaRPr lang="hu-HU" dirty="0"/>
          </a:p>
          <a:p>
            <a:pPr lvl="1" algn="just"/>
            <a:r>
              <a:rPr lang="hu-HU" dirty="0"/>
              <a:t>tanár-diák viszony konszolidált jellege</a:t>
            </a:r>
          </a:p>
          <a:p>
            <a:pPr lvl="1" algn="just"/>
            <a:endParaRPr lang="hu-HU" dirty="0"/>
          </a:p>
          <a:p>
            <a:pPr lvl="1" algn="just"/>
            <a:r>
              <a:rPr lang="hu-HU" dirty="0"/>
              <a:t>tanácsadás (szakmai és/vagy pszichológiai)</a:t>
            </a:r>
          </a:p>
          <a:p>
            <a:pPr lvl="1" algn="just"/>
            <a:endParaRPr lang="hu-HU" dirty="0"/>
          </a:p>
          <a:p>
            <a:pPr lvl="1" algn="just"/>
            <a:r>
              <a:rPr lang="hu-HU" dirty="0"/>
              <a:t>terápia (kognitív-viselkedéses orientáció)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5B6F1F8-AD34-4C37-AABE-8DB192403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9" y="1365161"/>
            <a:ext cx="2756972" cy="206772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2BFE7DB-0E4E-4CEC-B7C8-5A6C8B9D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9" y="4232123"/>
            <a:ext cx="2756972" cy="15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52" y="685800"/>
            <a:ext cx="10534918" cy="679361"/>
          </a:xfrm>
        </p:spPr>
        <p:txBody>
          <a:bodyPr>
            <a:noAutofit/>
          </a:bodyPr>
          <a:lstStyle/>
          <a:p>
            <a:pPr algn="ctr"/>
            <a:r>
              <a:rPr lang="hu-HU" sz="2800" b="1" cap="all" dirty="0"/>
              <a:t>A zenei teljesítményszorongás oldásának lehetőségei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839B33A-7F5E-426B-AA07-785FE27BA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938524"/>
            <a:ext cx="4476190" cy="298095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E3E8B96-CAFA-4037-88C8-4EDA06F4B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2" r="10615"/>
          <a:stretch/>
        </p:blipFill>
        <p:spPr>
          <a:xfrm>
            <a:off x="7063282" y="1938524"/>
            <a:ext cx="4476188" cy="298095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0CAEFFB-D9A4-4C7C-A430-670346B63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12" y="3541689"/>
            <a:ext cx="3974601" cy="2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8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475038-0ED0-48CD-935E-8E3B7A7F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54" y="3043678"/>
            <a:ext cx="6413679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KÖSZÖNÖM A FIGYELMET! </a:t>
            </a:r>
            <a:r>
              <a:rPr lang="hu-HU" b="1" dirty="0">
                <a:sym typeface="Wingdings" panose="05000000000000000000" pitchFamily="2" charset="2"/>
              </a:rPr>
              <a:t></a:t>
            </a:r>
            <a:br>
              <a:rPr lang="hu-HU" b="1" dirty="0">
                <a:sym typeface="Wingdings" panose="05000000000000000000" pitchFamily="2" charset="2"/>
              </a:rPr>
            </a:br>
            <a:r>
              <a:rPr lang="hu-HU" sz="1800" dirty="0">
                <a:sym typeface="Wingdings" panose="05000000000000000000" pitchFamily="2" charset="2"/>
              </a:rPr>
              <a:t>bandi.szabolcs@pte.hu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DB38936-DB05-4203-8698-9C143BB5A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93" y="1401056"/>
            <a:ext cx="3573753" cy="4771144"/>
          </a:xfrm>
        </p:spPr>
      </p:pic>
    </p:spTree>
    <p:extLst>
      <p:ext uri="{BB962C8B-B14F-4D97-AF65-F5344CB8AC3E}">
        <p14:creationId xmlns:p14="http://schemas.microsoft.com/office/powerpoint/2010/main" val="415328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AE525087-7119-4A6D-8C6A-6458716D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9" y="279310"/>
            <a:ext cx="7753081" cy="62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személyiség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DC17D91-DB0B-4CD0-84ED-E0AC1964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8" y="1960805"/>
            <a:ext cx="2244443" cy="293638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EDCA9AE-4054-41EC-8A1E-04A114DD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39" y="1960807"/>
            <a:ext cx="1853338" cy="293638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96D8B9F-481A-4F25-AB0E-079763509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68" y="1960805"/>
            <a:ext cx="2911913" cy="293638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C6EF3FF-DB90-4536-9A2C-545A1E220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85" y="1960805"/>
            <a:ext cx="2261015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3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személyiség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361FC0A-F569-42E1-9CD5-256A0444F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41" y="1940694"/>
            <a:ext cx="2946130" cy="297660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17F60F2-4AB3-4F4A-9EE2-CD440136F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74" y="1940694"/>
            <a:ext cx="2523140" cy="297660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054CBEE-9952-4412-9679-14182E1C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46" y="1940695"/>
            <a:ext cx="2087801" cy="297660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E9547A5-CAE3-44C2-9FE8-F30115B60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6" y="1940693"/>
            <a:ext cx="1584263" cy="29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0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személyiség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70FBC0A-D955-4438-AC79-246CC172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27" y="2234885"/>
            <a:ext cx="1627867" cy="241024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B464BD8-6739-43EB-BB04-F0F16F8F2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23879"/>
            <a:ext cx="4284875" cy="241024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BCB8124-DD9C-4982-91C5-A0CAC6FBC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46" y="2199825"/>
            <a:ext cx="1930354" cy="24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személyiség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924AA70-4A9A-4AF4-AF4C-91D24993C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4" y="1654599"/>
            <a:ext cx="3171825" cy="4752975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8CF31E84-0D0B-4B8D-A282-F036D1071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545465"/>
            <a:ext cx="4861774" cy="4971245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b="1" dirty="0"/>
              <a:t>Intelligencia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intellektualitás, intellektuális attitűd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Jólneveltség </a:t>
            </a:r>
            <a:r>
              <a:rPr lang="hu-HU" dirty="0">
                <a:sym typeface="Wingdings" panose="05000000000000000000" pitchFamily="2" charset="2"/>
              </a:rPr>
              <a:t> normativitás, szabálykövetés, </a:t>
            </a:r>
            <a:r>
              <a:rPr lang="hu-HU" dirty="0" err="1">
                <a:sym typeface="Wingdings" panose="05000000000000000000" pitchFamily="2" charset="2"/>
              </a:rPr>
              <a:t>konvencionalitás</a:t>
            </a:r>
            <a:endParaRPr lang="hu-HU" dirty="0">
              <a:sym typeface="Wingdings" panose="05000000000000000000" pitchFamily="2" charset="2"/>
            </a:endParaRPr>
          </a:p>
          <a:p>
            <a:pPr algn="just"/>
            <a:endParaRPr lang="hu-HU" b="1" dirty="0">
              <a:sym typeface="Wingdings" panose="05000000000000000000" pitchFamily="2" charset="2"/>
            </a:endParaRPr>
          </a:p>
          <a:p>
            <a:pPr algn="just"/>
            <a:r>
              <a:rPr lang="hu-HU" b="1" dirty="0" err="1">
                <a:sym typeface="Wingdings" panose="05000000000000000000" pitchFamily="2" charset="2"/>
              </a:rPr>
              <a:t>Introverzió</a:t>
            </a:r>
            <a:r>
              <a:rPr lang="hu-HU" b="1" dirty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 a pszichológiai tartalmak belső irányultsága</a:t>
            </a:r>
          </a:p>
          <a:p>
            <a:pPr algn="just"/>
            <a:endParaRPr lang="hu-HU" b="1" dirty="0">
              <a:sym typeface="Wingdings" panose="05000000000000000000" pitchFamily="2" charset="2"/>
            </a:endParaRPr>
          </a:p>
          <a:p>
            <a:pPr algn="just"/>
            <a:r>
              <a:rPr lang="hu-HU" b="1" dirty="0">
                <a:sym typeface="Wingdings" panose="05000000000000000000" pitchFamily="2" charset="2"/>
              </a:rPr>
              <a:t>Érzelmi érzékenység </a:t>
            </a:r>
            <a:r>
              <a:rPr lang="hu-HU" dirty="0">
                <a:sym typeface="Wingdings" panose="05000000000000000000" pitchFamily="2" charset="2"/>
              </a:rPr>
              <a:t> kifinomult emocionális affinitás</a:t>
            </a:r>
          </a:p>
          <a:p>
            <a:pPr algn="just"/>
            <a:endParaRPr lang="hu-HU" b="1" dirty="0">
              <a:sym typeface="Wingdings" panose="05000000000000000000" pitchFamily="2" charset="2"/>
            </a:endParaRPr>
          </a:p>
          <a:p>
            <a:pPr algn="just"/>
            <a:r>
              <a:rPr lang="hu-HU" b="1" dirty="0"/>
              <a:t>Neuroticitás </a:t>
            </a:r>
            <a:r>
              <a:rPr lang="hu-HU" dirty="0">
                <a:sym typeface="Wingdings" panose="05000000000000000000" pitchFamily="2" charset="2"/>
              </a:rPr>
              <a:t> stresszjelzésekre adott instabil affektív válaszmintázatok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791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cap="all" dirty="0"/>
              <a:t>A zenei személyiség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494AEA0-EED7-41BE-A52A-B91D8735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5617"/>
            <a:ext cx="2923654" cy="284623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36BE1E8-B372-4A10-B9E6-D78262B9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85" y="4631848"/>
            <a:ext cx="2376430" cy="216406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12A4B82-8C18-4BF9-B951-5410EB403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86" y="1638836"/>
            <a:ext cx="3139792" cy="31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A53CC4-1EC7-4913-AE89-18E5B72D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ZENEI TELJESÍTMÉNYSZORONGÁS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18F3238-CCDB-4C5B-8788-2F432991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/>
          <a:stretch/>
        </p:blipFill>
        <p:spPr>
          <a:xfrm>
            <a:off x="1041936" y="2024006"/>
            <a:ext cx="5480781" cy="344012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B7DF901-F701-4DA5-BA78-F8362EF9C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2" y="2024005"/>
            <a:ext cx="4586830" cy="34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926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Körülvágás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örülvágás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örülvágá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441</TotalTime>
  <Words>259</Words>
  <Application>Microsoft Office PowerPoint</Application>
  <PresentationFormat>Szélesvásznú</PresentationFormat>
  <Paragraphs>79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Franklin Gothic Book</vt:lpstr>
      <vt:lpstr>Körülvágás</vt:lpstr>
      <vt:lpstr>Zenei teljesítményszorongás és mentálhigiéné: Mit tehetünk és hogyan?</vt:lpstr>
      <vt:lpstr>VÁZLAT</vt:lpstr>
      <vt:lpstr>PowerPoint-bemutató</vt:lpstr>
      <vt:lpstr>A zenei személyiség </vt:lpstr>
      <vt:lpstr>A zenei személyiség </vt:lpstr>
      <vt:lpstr>A zenei személyiség </vt:lpstr>
      <vt:lpstr>A zenei személyiség </vt:lpstr>
      <vt:lpstr>A zenei személyiség </vt:lpstr>
      <vt:lpstr>A ZENEI TELJESÍTMÉNYSZORONGÁS</vt:lpstr>
      <vt:lpstr>A zenei teljesítményszorongás</vt:lpstr>
      <vt:lpstr>A zenei teljesítményszorongás</vt:lpstr>
      <vt:lpstr>A zenei teljesítményszorongás</vt:lpstr>
      <vt:lpstr>A zenei teljesítményszorongás</vt:lpstr>
      <vt:lpstr>A zenei teljesítményszorongás</vt:lpstr>
      <vt:lpstr>Stresszoldó technikák</vt:lpstr>
      <vt:lpstr>Stresszoldó technikák</vt:lpstr>
      <vt:lpstr>Stresszoldó technikák</vt:lpstr>
      <vt:lpstr>Stresszoldó technikák</vt:lpstr>
      <vt:lpstr>Stresszoldó technikák</vt:lpstr>
      <vt:lpstr>Stresszoldó technikák</vt:lpstr>
      <vt:lpstr>Stresszoldó technikák</vt:lpstr>
      <vt:lpstr>Stresszoldó technikák</vt:lpstr>
      <vt:lpstr>Stresszoldó technikák</vt:lpstr>
      <vt:lpstr>A zenei teljesítményszorongás oldásának lehetőségei</vt:lpstr>
      <vt:lpstr>A zenei teljesítményszorongás oldásának lehetőségei</vt:lpstr>
      <vt:lpstr>A zenei teljesítményszorongás oldásának lehetőségei</vt:lpstr>
      <vt:lpstr>KÖSZÖNÖM A FIGYELMET!  bandi.szabolcs@pte.hu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Zenei teljesítményszorongás és mentálhigiéné: Mit tehetünk és hogyan?</dc:title>
  <dc:creator>Bandi Szabolcs</dc:creator>
  <cp:lastModifiedBy>Bandi Szabolcs</cp:lastModifiedBy>
  <cp:revision>23</cp:revision>
  <dcterms:created xsi:type="dcterms:W3CDTF">2020-11-09T11:41:46Z</dcterms:created>
  <dcterms:modified xsi:type="dcterms:W3CDTF">2020-11-10T12:33:57Z</dcterms:modified>
</cp:coreProperties>
</file>